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4"/>
  </p:notesMasterIdLst>
  <p:sldIdLst>
    <p:sldId id="330" r:id="rId2"/>
    <p:sldId id="331" r:id="rId3"/>
    <p:sldId id="333" r:id="rId4"/>
    <p:sldId id="288" r:id="rId5"/>
    <p:sldId id="290" r:id="rId6"/>
    <p:sldId id="291" r:id="rId7"/>
    <p:sldId id="292" r:id="rId8"/>
    <p:sldId id="293" r:id="rId9"/>
    <p:sldId id="295" r:id="rId10"/>
    <p:sldId id="296" r:id="rId11"/>
    <p:sldId id="297" r:id="rId12"/>
    <p:sldId id="298" r:id="rId13"/>
    <p:sldId id="299" r:id="rId14"/>
    <p:sldId id="300" r:id="rId15"/>
    <p:sldId id="301" r:id="rId16"/>
    <p:sldId id="294" r:id="rId17"/>
    <p:sldId id="302" r:id="rId18"/>
    <p:sldId id="303" r:id="rId19"/>
    <p:sldId id="304" r:id="rId20"/>
    <p:sldId id="305" r:id="rId21"/>
    <p:sldId id="306" r:id="rId22"/>
    <p:sldId id="307" r:id="rId23"/>
    <p:sldId id="308" r:id="rId24"/>
    <p:sldId id="309" r:id="rId25"/>
    <p:sldId id="332" r:id="rId26"/>
    <p:sldId id="282" r:id="rId27"/>
    <p:sldId id="283" r:id="rId28"/>
    <p:sldId id="284" r:id="rId29"/>
    <p:sldId id="285" r:id="rId30"/>
    <p:sldId id="286" r:id="rId31"/>
    <p:sldId id="287" r:id="rId32"/>
    <p:sldId id="310" r:id="rId33"/>
    <p:sldId id="311" r:id="rId34"/>
    <p:sldId id="312" r:id="rId35"/>
    <p:sldId id="313" r:id="rId36"/>
    <p:sldId id="314" r:id="rId37"/>
    <p:sldId id="316" r:id="rId38"/>
    <p:sldId id="315" r:id="rId39"/>
    <p:sldId id="317" r:id="rId40"/>
    <p:sldId id="318" r:id="rId41"/>
    <p:sldId id="319" r:id="rId42"/>
    <p:sldId id="320" r:id="rId43"/>
    <p:sldId id="321" r:id="rId44"/>
    <p:sldId id="322" r:id="rId45"/>
    <p:sldId id="323" r:id="rId46"/>
    <p:sldId id="324" r:id="rId47"/>
    <p:sldId id="325" r:id="rId48"/>
    <p:sldId id="326" r:id="rId49"/>
    <p:sldId id="327" r:id="rId50"/>
    <p:sldId id="328" r:id="rId51"/>
    <p:sldId id="334" r:id="rId52"/>
    <p:sldId id="329" r:id="rId5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B0000"/>
    <a:srgbClr val="805406"/>
    <a:srgbClr val="AC7309"/>
    <a:srgbClr val="C5840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884"/>
    <p:restoredTop sz="90683"/>
  </p:normalViewPr>
  <p:slideViewPr>
    <p:cSldViewPr snapToGrid="0" snapToObjects="1">
      <p:cViewPr>
        <p:scale>
          <a:sx n="70" d="100"/>
          <a:sy n="70" d="100"/>
        </p:scale>
        <p:origin x="144" y="7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notesMaster" Target="notesMasters/notesMaster1.xml"/><Relationship Id="rId55" Type="http://schemas.openxmlformats.org/officeDocument/2006/relationships/presProps" Target="presProps.xml"/><Relationship Id="rId56" Type="http://schemas.openxmlformats.org/officeDocument/2006/relationships/viewProps" Target="viewProps.xml"/><Relationship Id="rId57" Type="http://schemas.openxmlformats.org/officeDocument/2006/relationships/theme" Target="theme/theme1.xml"/><Relationship Id="rId58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6940D9-A0F5-5441-BFC1-53C136B72435}" type="datetimeFigureOut">
              <a:rPr lang="en-US" smtClean="0"/>
              <a:t>10/19/17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B795AA-8646-AB4D-816D-6B92683038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1555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B795AA-8646-AB4D-816D-6B926830384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546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B795AA-8646-AB4D-816D-6B926830384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94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B795AA-8646-AB4D-816D-6B926830384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024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B795AA-8646-AB4D-816D-6B926830384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3406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Think/pair/share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B795AA-8646-AB4D-816D-6B9268303843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03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 minute think-pair-share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B795AA-8646-AB4D-816D-6B926830384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1928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B795AA-8646-AB4D-816D-6B926830384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6431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B795AA-8646-AB4D-816D-6B926830384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5806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B795AA-8646-AB4D-816D-6B926830384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1130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B795AA-8646-AB4D-816D-6B926830384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2904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B795AA-8646-AB4D-816D-6B926830384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0167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B795AA-8646-AB4D-816D-6B926830384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105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B795AA-8646-AB4D-816D-6B926830384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8313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53FB2-19F0-2A47-895C-60E51D6E971E}" type="datetimeFigureOut">
              <a:rPr lang="en-US" smtClean="0"/>
              <a:t>10/19/17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3487A-185D-6F4D-8B2A-9C3BCD4104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1587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53FB2-19F0-2A47-895C-60E51D6E971E}" type="datetimeFigureOut">
              <a:rPr lang="en-US" smtClean="0"/>
              <a:t>10/19/17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3487A-185D-6F4D-8B2A-9C3BCD4104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7376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53FB2-19F0-2A47-895C-60E51D6E971E}" type="datetimeFigureOut">
              <a:rPr lang="en-US" smtClean="0"/>
              <a:t>10/19/17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3487A-185D-6F4D-8B2A-9C3BCD4104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9545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06758"/>
            <a:ext cx="10515600" cy="607641"/>
          </a:xfrm>
        </p:spPr>
        <p:txBody>
          <a:bodyPr>
            <a:normAutofit/>
          </a:bodyPr>
          <a:lstStyle>
            <a:lvl1pPr algn="ctr">
              <a:defRPr sz="36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53FB2-19F0-2A47-895C-60E51D6E971E}" type="datetimeFigureOut">
              <a:rPr lang="en-US" smtClean="0"/>
              <a:t>10/19/17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3487A-185D-6F4D-8B2A-9C3BCD410414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0" y="1050588"/>
            <a:ext cx="12192000" cy="0"/>
          </a:xfrm>
          <a:prstGeom prst="line">
            <a:avLst/>
          </a:prstGeom>
          <a:ln w="50800">
            <a:solidFill>
              <a:srgbClr val="BB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05444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53FB2-19F0-2A47-895C-60E51D6E971E}" type="datetimeFigureOut">
              <a:rPr lang="en-US" smtClean="0"/>
              <a:t>10/19/17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3487A-185D-6F4D-8B2A-9C3BCD4104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6594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53FB2-19F0-2A47-895C-60E51D6E971E}" type="datetimeFigureOut">
              <a:rPr lang="en-US" smtClean="0"/>
              <a:t>10/19/17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3487A-185D-6F4D-8B2A-9C3BCD4104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7764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53FB2-19F0-2A47-895C-60E51D6E971E}" type="datetimeFigureOut">
              <a:rPr lang="en-US" smtClean="0"/>
              <a:t>10/19/17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3487A-185D-6F4D-8B2A-9C3BCD4104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7904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53FB2-19F0-2A47-895C-60E51D6E971E}" type="datetimeFigureOut">
              <a:rPr lang="en-US" smtClean="0"/>
              <a:t>10/19/17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3487A-185D-6F4D-8B2A-9C3BCD4104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3271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53FB2-19F0-2A47-895C-60E51D6E971E}" type="datetimeFigureOut">
              <a:rPr lang="en-US" smtClean="0"/>
              <a:t>10/19/17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3487A-185D-6F4D-8B2A-9C3BCD4104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266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53FB2-19F0-2A47-895C-60E51D6E971E}" type="datetimeFigureOut">
              <a:rPr lang="en-US" smtClean="0"/>
              <a:t>10/19/17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3487A-185D-6F4D-8B2A-9C3BCD4104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2869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53FB2-19F0-2A47-895C-60E51D6E971E}" type="datetimeFigureOut">
              <a:rPr lang="en-US" smtClean="0"/>
              <a:t>10/19/17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3487A-185D-6F4D-8B2A-9C3BCD4104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0560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853FB2-19F0-2A47-895C-60E51D6E971E}" type="datetimeFigureOut">
              <a:rPr lang="en-US" smtClean="0"/>
              <a:t>10/19/17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63487A-185D-6F4D-8B2A-9C3BCD4104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5949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://www.abc.net.au/news/2017-10-19/giant-robot-fight-ends-in-disappointing-chainsaw-massacre/9065168" TargetMode="External"/><Relationship Id="rId3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8.png"/><Relationship Id="rId6" Type="http://schemas.openxmlformats.org/officeDocument/2006/relationships/image" Target="../media/image11.png"/><Relationship Id="rId7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8.png"/><Relationship Id="rId6" Type="http://schemas.openxmlformats.org/officeDocument/2006/relationships/image" Target="../media/image11.png"/><Relationship Id="rId7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8.png"/><Relationship Id="rId6" Type="http://schemas.openxmlformats.org/officeDocument/2006/relationships/image" Target="../media/image11.png"/><Relationship Id="rId7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8.png"/><Relationship Id="rId6" Type="http://schemas.openxmlformats.org/officeDocument/2006/relationships/image" Target="../media/image11.png"/><Relationship Id="rId7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://www.bbc.com/news/technology-41668701" TargetMode="External"/><Relationship Id="rId3" Type="http://schemas.openxmlformats.org/officeDocument/2006/relationships/image" Target="../media/image2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10.png"/><Relationship Id="rId6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4" Type="http://schemas.openxmlformats.org/officeDocument/2006/relationships/image" Target="../media/image2.png"/><Relationship Id="rId5" Type="http://schemas.openxmlformats.org/officeDocument/2006/relationships/image" Target="../media/image310.png"/><Relationship Id="rId6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4" Type="http://schemas.openxmlformats.org/officeDocument/2006/relationships/image" Target="../media/image2.png"/><Relationship Id="rId5" Type="http://schemas.openxmlformats.org/officeDocument/2006/relationships/image" Target="../media/image310.png"/><Relationship Id="rId6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4" Type="http://schemas.openxmlformats.org/officeDocument/2006/relationships/image" Target="../media/image2.png"/><Relationship Id="rId5" Type="http://schemas.openxmlformats.org/officeDocument/2006/relationships/image" Target="../media/image310.png"/><Relationship Id="rId6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4" Type="http://schemas.openxmlformats.org/officeDocument/2006/relationships/image" Target="../media/image70.png"/><Relationship Id="rId5" Type="http://schemas.openxmlformats.org/officeDocument/2006/relationships/image" Target="../media/image80.png"/><Relationship Id="rId6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4" Type="http://schemas.openxmlformats.org/officeDocument/2006/relationships/image" Target="../media/image100.png"/><Relationship Id="rId5" Type="http://schemas.openxmlformats.org/officeDocument/2006/relationships/image" Target="../media/image110.png"/><Relationship Id="rId6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6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Relationship Id="rId3" Type="http://schemas.openxmlformats.org/officeDocument/2006/relationships/image" Target="../media/image4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44.png"/><Relationship Id="rId6" Type="http://schemas.openxmlformats.org/officeDocument/2006/relationships/image" Target="../media/image45.png"/><Relationship Id="rId7" Type="http://schemas.openxmlformats.org/officeDocument/2006/relationships/image" Target="../media/image46.jpg"/><Relationship Id="rId8" Type="http://schemas.openxmlformats.org/officeDocument/2006/relationships/image" Target="../media/image48.png"/><Relationship Id="rId9" Type="http://schemas.openxmlformats.org/officeDocument/2006/relationships/image" Target="../media/image49.png"/><Relationship Id="rId10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5" Type="http://schemas.openxmlformats.org/officeDocument/2006/relationships/image" Target="../media/image53.png"/><Relationship Id="rId6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4" Type="http://schemas.openxmlformats.org/officeDocument/2006/relationships/image" Target="../media/image56.png"/><Relationship Id="rId5" Type="http://schemas.openxmlformats.org/officeDocument/2006/relationships/image" Target="../media/image57.png"/><Relationship Id="rId6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en.wikipedia.org/wiki/Image:Thomasbayes.jpg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5" Type="http://schemas.openxmlformats.org/officeDocument/2006/relationships/image" Target="../media/image60.png"/><Relationship Id="rId6" Type="http://schemas.openxmlformats.org/officeDocument/2006/relationships/image" Target="../media/image61.png"/><Relationship Id="rId7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100" y="0"/>
            <a:ext cx="100692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813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Estimating probability distributions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715897"/>
            <a:ext cx="10515600" cy="551815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Two standard approaches to estimating a distribution </a:t>
            </a:r>
            <a:r>
              <a:rPr lang="en-US" smtClean="0"/>
              <a:t>from evidence:</a:t>
            </a:r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441704" y="2516683"/>
            <a:ext cx="930859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Frequentist</a:t>
            </a:r>
            <a:endParaRPr lang="en-US" sz="2800" dirty="0" smtClean="0"/>
          </a:p>
          <a:p>
            <a:pPr marL="342900" indent="-342900">
              <a:buFont typeface="Arial" charset="0"/>
              <a:buChar char="•"/>
            </a:pPr>
            <a:r>
              <a:rPr lang="en-US" sz="2800" dirty="0" smtClean="0"/>
              <a:t>Make a bunch of observations, look for aggregate patterns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800" dirty="0" smtClean="0"/>
              <a:t>Count and divide!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800" dirty="0" smtClean="0"/>
              <a:t>Basically: how </a:t>
            </a:r>
            <a:r>
              <a:rPr lang="en-US" sz="2800" u="sng" dirty="0" smtClean="0"/>
              <a:t>often</a:t>
            </a:r>
            <a:r>
              <a:rPr lang="en-US" sz="2800" dirty="0" smtClean="0"/>
              <a:t> does this happen? </a:t>
            </a:r>
            <a:endParaRPr lang="en-US" sz="2400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1441704" y="4572784"/>
            <a:ext cx="930859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Bayesian</a:t>
            </a:r>
            <a:endParaRPr lang="en-US" sz="2800" dirty="0" smtClean="0"/>
          </a:p>
          <a:p>
            <a:pPr marL="342900" indent="-342900">
              <a:buFont typeface="Arial" charset="0"/>
              <a:buChar char="•"/>
            </a:pPr>
            <a:r>
              <a:rPr lang="en-US" sz="2800" dirty="0" smtClean="0"/>
              <a:t>Start with some expectation of the outcome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800" dirty="0" smtClean="0"/>
              <a:t>Observe the next outcome and adjust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800" dirty="0" smtClean="0"/>
              <a:t>Basically: how likely is this to be the </a:t>
            </a:r>
            <a:r>
              <a:rPr lang="en-US" sz="2800" u="sng" dirty="0" smtClean="0"/>
              <a:t>next</a:t>
            </a:r>
            <a:r>
              <a:rPr lang="en-US" sz="2800" dirty="0" smtClean="0"/>
              <a:t> outcome I see? </a:t>
            </a: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710308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 and divide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25455"/>
            <a:ext cx="10515600" cy="1057347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Let’s say we’re learning to predict the weather.  We get the following 10-day observation sequence:</a:t>
            </a:r>
            <a:endParaRPr lang="en-US" dirty="0"/>
          </a:p>
        </p:txBody>
      </p:sp>
      <p:grpSp>
        <p:nvGrpSpPr>
          <p:cNvPr id="31" name="Group 30"/>
          <p:cNvGrpSpPr/>
          <p:nvPr/>
        </p:nvGrpSpPr>
        <p:grpSpPr>
          <a:xfrm>
            <a:off x="2349462" y="2899501"/>
            <a:ext cx="7196422" cy="3277462"/>
            <a:chOff x="2349462" y="2899501"/>
            <a:chExt cx="7196422" cy="3277462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13030" y="2899501"/>
              <a:ext cx="1092998" cy="1092998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58832" y="3027340"/>
              <a:ext cx="956490" cy="91016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03672" y="3094287"/>
              <a:ext cx="956490" cy="91016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89394" y="3027340"/>
              <a:ext cx="956490" cy="910160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49462" y="4674110"/>
              <a:ext cx="1388525" cy="848302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92564" y="4744057"/>
              <a:ext cx="1378706" cy="842303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36258" y="4679933"/>
              <a:ext cx="956490" cy="910160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81284" y="4712794"/>
              <a:ext cx="956490" cy="910160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89394" y="4679933"/>
              <a:ext cx="956490" cy="910160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7798" y="3061268"/>
              <a:ext cx="1378706" cy="842303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2770016" y="3997421"/>
              <a:ext cx="5341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Sun</a:t>
              </a:r>
              <a:endParaRPr 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414856" y="4086694"/>
              <a:ext cx="5341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Sun</a:t>
              </a:r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8800578" y="3997421"/>
              <a:ext cx="5341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Sun</a:t>
              </a:r>
              <a:endParaRPr 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8800578" y="5697043"/>
              <a:ext cx="5341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Sun</a:t>
              </a:r>
              <a:endParaRPr 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7492468" y="5735630"/>
              <a:ext cx="5341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Sun</a:t>
              </a:r>
              <a:endParaRPr 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047442" y="5735630"/>
              <a:ext cx="5341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Sun</a:t>
              </a:r>
              <a:endParaRPr 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5906377" y="4019747"/>
              <a:ext cx="8162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Clouds</a:t>
              </a:r>
              <a:endParaRPr lang="en-US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7351403" y="4026763"/>
              <a:ext cx="5950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Rain</a:t>
              </a:r>
              <a:endParaRPr lang="en-US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273791" y="5807631"/>
              <a:ext cx="8162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Clouds</a:t>
              </a:r>
              <a:endParaRPr 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2628951" y="5735630"/>
              <a:ext cx="8162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Clouds</a:t>
              </a:r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62699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 and divide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77723"/>
            <a:ext cx="10515600" cy="1533815"/>
          </a:xfrm>
        </p:spPr>
        <p:txBody>
          <a:bodyPr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Now, for each possible weather category:</a:t>
            </a:r>
          </a:p>
          <a:p>
            <a:pPr marL="923925" marR="0" lvl="0" indent="-5080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defRPr/>
            </a:pPr>
            <a:r>
              <a:rPr lang="en-US" dirty="0" smtClean="0"/>
              <a:t>Count up observations of that category</a:t>
            </a:r>
          </a:p>
          <a:p>
            <a:pPr marL="923925" marR="0" lvl="0" indent="-5080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defRPr/>
            </a:pPr>
            <a:r>
              <a:rPr lang="en-US" dirty="0" smtClean="0"/>
              <a:t>Divide by the total</a:t>
            </a:r>
            <a:r>
              <a:rPr lang="en-US" i="1" dirty="0" smtClean="0"/>
              <a:t> </a:t>
            </a:r>
            <a:r>
              <a:rPr lang="en-US" dirty="0" smtClean="0"/>
              <a:t>number of observations (</a:t>
            </a:r>
            <a:r>
              <a:rPr lang="en-US" i="1" dirty="0"/>
              <a:t>N</a:t>
            </a:r>
            <a:r>
              <a:rPr lang="en-US" dirty="0" smtClean="0"/>
              <a:t>)</a:t>
            </a:r>
            <a:endParaRPr lang="en-US" dirty="0"/>
          </a:p>
        </p:txBody>
      </p:sp>
      <p:graphicFrame>
        <p:nvGraphicFramePr>
          <p:cNvPr id="26" name="Table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794085"/>
              </p:ext>
            </p:extLst>
          </p:nvPr>
        </p:nvGraphicFramePr>
        <p:xfrm>
          <a:off x="9048073" y="1932094"/>
          <a:ext cx="2653522" cy="4353433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326761"/>
                <a:gridCol w="1326761"/>
              </a:tblGrid>
              <a:tr h="44262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Weather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P(w)</a:t>
                      </a:r>
                      <a:endParaRPr lang="en-US" dirty="0"/>
                    </a:p>
                  </a:txBody>
                  <a:tcPr anchor="ctr"/>
                </a:tc>
              </a:tr>
              <a:tr h="97770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</a:tr>
              <a:tr h="97770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</a:tr>
              <a:tr h="97770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</a:tr>
              <a:tr h="97770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27" name="Picture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8676" y="2492040"/>
            <a:ext cx="745306" cy="709205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4798" y="3523820"/>
            <a:ext cx="1091366" cy="666756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9409" y="4396842"/>
            <a:ext cx="854801" cy="854801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9409" y="5457909"/>
            <a:ext cx="861245" cy="554427"/>
          </a:xfrm>
          <a:prstGeom prst="rect">
            <a:avLst/>
          </a:prstGeom>
        </p:spPr>
      </p:pic>
      <p:grpSp>
        <p:nvGrpSpPr>
          <p:cNvPr id="31" name="Group 30"/>
          <p:cNvGrpSpPr/>
          <p:nvPr/>
        </p:nvGrpSpPr>
        <p:grpSpPr>
          <a:xfrm>
            <a:off x="1628194" y="3317482"/>
            <a:ext cx="5649715" cy="2573046"/>
            <a:chOff x="2349462" y="2899501"/>
            <a:chExt cx="7196422" cy="3277462"/>
          </a:xfrm>
        </p:grpSpPr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13030" y="2899501"/>
              <a:ext cx="1092998" cy="1092998"/>
            </a:xfrm>
            <a:prstGeom prst="rect">
              <a:avLst/>
            </a:prstGeom>
          </p:spPr>
        </p:pic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58832" y="3027340"/>
              <a:ext cx="956490" cy="910160"/>
            </a:xfrm>
            <a:prstGeom prst="rect">
              <a:avLst/>
            </a:prstGeom>
          </p:spPr>
        </p:pic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03672" y="3094287"/>
              <a:ext cx="956490" cy="910160"/>
            </a:xfrm>
            <a:prstGeom prst="rect">
              <a:avLst/>
            </a:prstGeom>
          </p:spPr>
        </p:pic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89394" y="3027340"/>
              <a:ext cx="956490" cy="910160"/>
            </a:xfrm>
            <a:prstGeom prst="rect">
              <a:avLst/>
            </a:prstGeom>
          </p:spPr>
        </p:pic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49462" y="4674110"/>
              <a:ext cx="1388525" cy="848302"/>
            </a:xfrm>
            <a:prstGeom prst="rect">
              <a:avLst/>
            </a:prstGeom>
          </p:spPr>
        </p:pic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92564" y="4744057"/>
              <a:ext cx="1378706" cy="842303"/>
            </a:xfrm>
            <a:prstGeom prst="rect">
              <a:avLst/>
            </a:prstGeom>
          </p:spPr>
        </p:pic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36258" y="4679933"/>
              <a:ext cx="956490" cy="910160"/>
            </a:xfrm>
            <a:prstGeom prst="rect">
              <a:avLst/>
            </a:prstGeom>
          </p:spPr>
        </p:pic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81284" y="4712794"/>
              <a:ext cx="956490" cy="910160"/>
            </a:xfrm>
            <a:prstGeom prst="rect">
              <a:avLst/>
            </a:prstGeom>
          </p:spPr>
        </p:pic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89394" y="4679933"/>
              <a:ext cx="956490" cy="910160"/>
            </a:xfrm>
            <a:prstGeom prst="rect">
              <a:avLst/>
            </a:prstGeom>
          </p:spPr>
        </p:pic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7798" y="3061268"/>
              <a:ext cx="1378706" cy="842303"/>
            </a:xfrm>
            <a:prstGeom prst="rect">
              <a:avLst/>
            </a:prstGeom>
          </p:spPr>
        </p:pic>
        <p:sp>
          <p:nvSpPr>
            <p:cNvPr id="42" name="TextBox 41"/>
            <p:cNvSpPr txBox="1"/>
            <p:nvPr/>
          </p:nvSpPr>
          <p:spPr>
            <a:xfrm>
              <a:off x="2770016" y="3997421"/>
              <a:ext cx="5341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Sun</a:t>
              </a:r>
              <a:endParaRPr lang="en-US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4414856" y="4086694"/>
              <a:ext cx="5341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Sun</a:t>
              </a:r>
              <a:endParaRPr lang="en-US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8800578" y="3997421"/>
              <a:ext cx="5341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Sun</a:t>
              </a:r>
              <a:endParaRPr lang="en-US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8800578" y="5697043"/>
              <a:ext cx="5341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Sun</a:t>
              </a:r>
              <a:endParaRPr lang="en-US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7492468" y="5735630"/>
              <a:ext cx="5341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Sun</a:t>
              </a:r>
              <a:endParaRPr lang="en-US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6047442" y="5735630"/>
              <a:ext cx="5341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Sun</a:t>
              </a:r>
              <a:endParaRPr lang="en-US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5906377" y="4019747"/>
              <a:ext cx="8162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Clouds</a:t>
              </a:r>
              <a:endParaRPr lang="en-US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7351403" y="4026763"/>
              <a:ext cx="5950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Rain</a:t>
              </a:r>
              <a:endParaRPr lang="en-US" dirty="0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4273791" y="5807631"/>
              <a:ext cx="8162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Clouds</a:t>
              </a:r>
              <a:endParaRPr lang="en-US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2628951" y="5735630"/>
              <a:ext cx="8162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Clouds</a:t>
              </a:r>
              <a:endParaRPr lang="en-US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10434585" y="2624320"/>
            <a:ext cx="1239818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 smtClean="0"/>
              <a:t>0.6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628194" y="3317482"/>
            <a:ext cx="1090093" cy="1221985"/>
          </a:xfrm>
          <a:prstGeom prst="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2926068" y="3344207"/>
            <a:ext cx="1090093" cy="1221985"/>
          </a:xfrm>
          <a:prstGeom prst="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6397165" y="3291649"/>
            <a:ext cx="1090093" cy="1221985"/>
          </a:xfrm>
          <a:prstGeom prst="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4184165" y="4693530"/>
            <a:ext cx="1090093" cy="1221985"/>
          </a:xfrm>
          <a:prstGeom prst="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5357865" y="4654703"/>
            <a:ext cx="1090093" cy="1221985"/>
          </a:xfrm>
          <a:prstGeom prst="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/>
          <p:cNvSpPr/>
          <p:nvPr/>
        </p:nvSpPr>
        <p:spPr>
          <a:xfrm>
            <a:off x="6435116" y="4670094"/>
            <a:ext cx="1090093" cy="1221985"/>
          </a:xfrm>
          <a:prstGeom prst="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/>
              <p:cNvSpPr txBox="1"/>
              <p:nvPr/>
            </p:nvSpPr>
            <p:spPr>
              <a:xfrm>
                <a:off x="8869935" y="1218686"/>
                <a:ext cx="3009798" cy="5952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𝑋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=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𝑥</m:t>
                          </m:r>
                        </m:e>
                      </m:d>
                      <m:r>
                        <a:rPr lang="en-US" sz="20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charset="0"/>
                            </a:rPr>
                            <m:t>𝐹𝑟𝑒𝑞𝑢𝑒𝑛𝑐𝑦</m:t>
                          </m:r>
                          <m:d>
                            <m:dPr>
                              <m:ctrlPr>
                                <a:rPr lang="en-US" sz="20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</m:d>
                        </m:num>
                        <m:den>
                          <m:r>
                            <a:rPr lang="en-US" sz="2000" b="0" i="1" smtClean="0">
                              <a:latin typeface="Cambria Math" charset="0"/>
                            </a:rPr>
                            <m:t>𝑁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0" name="TextBox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9935" y="1218686"/>
                <a:ext cx="3009798" cy="595291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46823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55" grpId="0" animBg="1"/>
      <p:bldP spid="56" grpId="0" animBg="1"/>
      <p:bldP spid="57" grpId="0" animBg="1"/>
      <p:bldP spid="58" grpId="0" animBg="1"/>
      <p:bldP spid="5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 and divide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77723"/>
            <a:ext cx="10515600" cy="1533815"/>
          </a:xfrm>
        </p:spPr>
        <p:txBody>
          <a:bodyPr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Now, for each possible weather category:</a:t>
            </a:r>
          </a:p>
          <a:p>
            <a:pPr marL="923925" marR="0" lvl="0" indent="-5080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defRPr/>
            </a:pPr>
            <a:r>
              <a:rPr lang="en-US" dirty="0" smtClean="0"/>
              <a:t>Count up observations of that category</a:t>
            </a:r>
          </a:p>
          <a:p>
            <a:pPr marL="923925" marR="0" lvl="0" indent="-5080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defRPr/>
            </a:pPr>
            <a:r>
              <a:rPr lang="en-US" dirty="0" smtClean="0"/>
              <a:t>Divide by the total</a:t>
            </a:r>
            <a:r>
              <a:rPr lang="en-US" i="1" dirty="0" smtClean="0"/>
              <a:t> </a:t>
            </a:r>
            <a:r>
              <a:rPr lang="en-US" dirty="0" smtClean="0"/>
              <a:t>number of observations (</a:t>
            </a:r>
            <a:r>
              <a:rPr lang="en-US" i="1" dirty="0"/>
              <a:t>N</a:t>
            </a:r>
            <a:r>
              <a:rPr lang="en-US" dirty="0" smtClean="0"/>
              <a:t>)</a:t>
            </a:r>
            <a:endParaRPr lang="en-US" dirty="0"/>
          </a:p>
        </p:txBody>
      </p:sp>
      <p:graphicFrame>
        <p:nvGraphicFramePr>
          <p:cNvPr id="26" name="Table 25"/>
          <p:cNvGraphicFramePr>
            <a:graphicFrameLocks noGrp="1"/>
          </p:cNvGraphicFramePr>
          <p:nvPr/>
        </p:nvGraphicFramePr>
        <p:xfrm>
          <a:off x="9048073" y="1932094"/>
          <a:ext cx="2653522" cy="4353433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326761"/>
                <a:gridCol w="1326761"/>
              </a:tblGrid>
              <a:tr h="44262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Weather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P(w)</a:t>
                      </a:r>
                      <a:endParaRPr lang="en-US" dirty="0"/>
                    </a:p>
                  </a:txBody>
                  <a:tcPr anchor="ctr"/>
                </a:tc>
              </a:tr>
              <a:tr h="97770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</a:tr>
              <a:tr h="97770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</a:tr>
              <a:tr h="97770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</a:tr>
              <a:tr h="97770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27" name="Picture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8676" y="2492040"/>
            <a:ext cx="745306" cy="709205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4798" y="3523820"/>
            <a:ext cx="1091366" cy="666756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9409" y="4396842"/>
            <a:ext cx="854801" cy="854801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9409" y="5457909"/>
            <a:ext cx="861245" cy="554427"/>
          </a:xfrm>
          <a:prstGeom prst="rect">
            <a:avLst/>
          </a:prstGeom>
        </p:spPr>
      </p:pic>
      <p:grpSp>
        <p:nvGrpSpPr>
          <p:cNvPr id="31" name="Group 30"/>
          <p:cNvGrpSpPr/>
          <p:nvPr/>
        </p:nvGrpSpPr>
        <p:grpSpPr>
          <a:xfrm>
            <a:off x="1628194" y="3317482"/>
            <a:ext cx="5649715" cy="2573046"/>
            <a:chOff x="2349462" y="2899501"/>
            <a:chExt cx="7196422" cy="3277462"/>
          </a:xfrm>
        </p:grpSpPr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13030" y="2899501"/>
              <a:ext cx="1092998" cy="1092998"/>
            </a:xfrm>
            <a:prstGeom prst="rect">
              <a:avLst/>
            </a:prstGeom>
          </p:spPr>
        </p:pic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58832" y="3027340"/>
              <a:ext cx="956490" cy="910160"/>
            </a:xfrm>
            <a:prstGeom prst="rect">
              <a:avLst/>
            </a:prstGeom>
          </p:spPr>
        </p:pic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03672" y="3094287"/>
              <a:ext cx="956490" cy="910160"/>
            </a:xfrm>
            <a:prstGeom prst="rect">
              <a:avLst/>
            </a:prstGeom>
          </p:spPr>
        </p:pic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89394" y="3027340"/>
              <a:ext cx="956490" cy="910160"/>
            </a:xfrm>
            <a:prstGeom prst="rect">
              <a:avLst/>
            </a:prstGeom>
          </p:spPr>
        </p:pic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49462" y="4674110"/>
              <a:ext cx="1388525" cy="848302"/>
            </a:xfrm>
            <a:prstGeom prst="rect">
              <a:avLst/>
            </a:prstGeom>
          </p:spPr>
        </p:pic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92564" y="4744057"/>
              <a:ext cx="1378706" cy="842303"/>
            </a:xfrm>
            <a:prstGeom prst="rect">
              <a:avLst/>
            </a:prstGeom>
          </p:spPr>
        </p:pic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36258" y="4679933"/>
              <a:ext cx="956490" cy="910160"/>
            </a:xfrm>
            <a:prstGeom prst="rect">
              <a:avLst/>
            </a:prstGeom>
          </p:spPr>
        </p:pic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81284" y="4712794"/>
              <a:ext cx="956490" cy="910160"/>
            </a:xfrm>
            <a:prstGeom prst="rect">
              <a:avLst/>
            </a:prstGeom>
          </p:spPr>
        </p:pic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89394" y="4679933"/>
              <a:ext cx="956490" cy="910160"/>
            </a:xfrm>
            <a:prstGeom prst="rect">
              <a:avLst/>
            </a:prstGeom>
          </p:spPr>
        </p:pic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7798" y="3061268"/>
              <a:ext cx="1378706" cy="842303"/>
            </a:xfrm>
            <a:prstGeom prst="rect">
              <a:avLst/>
            </a:prstGeom>
          </p:spPr>
        </p:pic>
        <p:sp>
          <p:nvSpPr>
            <p:cNvPr id="42" name="TextBox 41"/>
            <p:cNvSpPr txBox="1"/>
            <p:nvPr/>
          </p:nvSpPr>
          <p:spPr>
            <a:xfrm>
              <a:off x="2770016" y="3997421"/>
              <a:ext cx="5341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Sun</a:t>
              </a:r>
              <a:endParaRPr lang="en-US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4414856" y="4086694"/>
              <a:ext cx="5341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Sun</a:t>
              </a:r>
              <a:endParaRPr lang="en-US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8800578" y="3997421"/>
              <a:ext cx="5341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Sun</a:t>
              </a:r>
              <a:endParaRPr lang="en-US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8800578" y="5697043"/>
              <a:ext cx="5341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Sun</a:t>
              </a:r>
              <a:endParaRPr lang="en-US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7492468" y="5735630"/>
              <a:ext cx="5341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Sun</a:t>
              </a:r>
              <a:endParaRPr lang="en-US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6047442" y="5735630"/>
              <a:ext cx="5341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Sun</a:t>
              </a:r>
              <a:endParaRPr lang="en-US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5906377" y="4019747"/>
              <a:ext cx="8162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Clouds</a:t>
              </a:r>
              <a:endParaRPr lang="en-US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7351403" y="4026763"/>
              <a:ext cx="5950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Rain</a:t>
              </a:r>
              <a:endParaRPr lang="en-US" dirty="0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4273791" y="5807631"/>
              <a:ext cx="8162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Clouds</a:t>
              </a:r>
              <a:endParaRPr lang="en-US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2628951" y="5735630"/>
              <a:ext cx="8162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Clouds</a:t>
              </a:r>
              <a:endParaRPr lang="en-US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10434585" y="2624320"/>
            <a:ext cx="1239818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 smtClean="0"/>
              <a:t>0.6</a:t>
            </a:r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10440441" y="3642015"/>
            <a:ext cx="1239818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mtClean="0"/>
              <a:t>0.3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590182" y="4642737"/>
            <a:ext cx="1165214" cy="1307778"/>
          </a:xfrm>
          <a:prstGeom prst="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2853477" y="4641710"/>
            <a:ext cx="1227201" cy="1308805"/>
          </a:xfrm>
          <a:prstGeom prst="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4057261" y="3317481"/>
            <a:ext cx="1228668" cy="1283513"/>
          </a:xfrm>
          <a:prstGeom prst="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/>
              <p:cNvSpPr txBox="1"/>
              <p:nvPr/>
            </p:nvSpPr>
            <p:spPr>
              <a:xfrm>
                <a:off x="8869935" y="1218686"/>
                <a:ext cx="3009798" cy="5952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𝑋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=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𝑥</m:t>
                          </m:r>
                        </m:e>
                      </m:d>
                      <m:r>
                        <a:rPr lang="en-US" sz="20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charset="0"/>
                            </a:rPr>
                            <m:t>𝐹𝑟𝑒𝑞𝑢𝑒𝑛𝑐𝑦</m:t>
                          </m:r>
                          <m:d>
                            <m:dPr>
                              <m:ctrlPr>
                                <a:rPr lang="en-US" sz="20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</m:d>
                        </m:num>
                        <m:den>
                          <m:r>
                            <a:rPr lang="en-US" sz="2000" b="0" i="1" smtClean="0">
                              <a:latin typeface="Cambria Math" charset="0"/>
                            </a:rPr>
                            <m:t>𝑁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0" name="TextBox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9935" y="1218686"/>
                <a:ext cx="3009798" cy="595291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9054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5" grpId="0" animBg="1"/>
      <p:bldP spid="55" grpId="0" animBg="1"/>
      <p:bldP spid="5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 and divide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77723"/>
            <a:ext cx="10515600" cy="1533815"/>
          </a:xfrm>
        </p:spPr>
        <p:txBody>
          <a:bodyPr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Now, for each possible weather category:</a:t>
            </a:r>
          </a:p>
          <a:p>
            <a:pPr marL="923925" marR="0" lvl="0" indent="-5080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defRPr/>
            </a:pPr>
            <a:r>
              <a:rPr lang="en-US" dirty="0" smtClean="0"/>
              <a:t>Count up observations of that category</a:t>
            </a:r>
          </a:p>
          <a:p>
            <a:pPr marL="923925" marR="0" lvl="0" indent="-5080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defRPr/>
            </a:pPr>
            <a:r>
              <a:rPr lang="en-US" dirty="0" smtClean="0"/>
              <a:t>Divide by the total</a:t>
            </a:r>
            <a:r>
              <a:rPr lang="en-US" i="1" dirty="0" smtClean="0"/>
              <a:t> </a:t>
            </a:r>
            <a:r>
              <a:rPr lang="en-US" dirty="0" smtClean="0"/>
              <a:t>number of observations (</a:t>
            </a:r>
            <a:r>
              <a:rPr lang="en-US" i="1" dirty="0"/>
              <a:t>N</a:t>
            </a:r>
            <a:r>
              <a:rPr lang="en-US" dirty="0" smtClean="0"/>
              <a:t>)</a:t>
            </a:r>
            <a:endParaRPr lang="en-US" dirty="0"/>
          </a:p>
        </p:txBody>
      </p:sp>
      <p:graphicFrame>
        <p:nvGraphicFramePr>
          <p:cNvPr id="26" name="Table 25"/>
          <p:cNvGraphicFramePr>
            <a:graphicFrameLocks noGrp="1"/>
          </p:cNvGraphicFramePr>
          <p:nvPr/>
        </p:nvGraphicFramePr>
        <p:xfrm>
          <a:off x="9048073" y="1932094"/>
          <a:ext cx="2653522" cy="4353433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326761"/>
                <a:gridCol w="1326761"/>
              </a:tblGrid>
              <a:tr h="44262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Weather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P(w)</a:t>
                      </a:r>
                      <a:endParaRPr lang="en-US" dirty="0"/>
                    </a:p>
                  </a:txBody>
                  <a:tcPr anchor="ctr"/>
                </a:tc>
              </a:tr>
              <a:tr h="97770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</a:tr>
              <a:tr h="97770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</a:tr>
              <a:tr h="97770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</a:tr>
              <a:tr h="97770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27" name="Picture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8676" y="2492040"/>
            <a:ext cx="745306" cy="709205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4798" y="3523820"/>
            <a:ext cx="1091366" cy="666756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9409" y="4396842"/>
            <a:ext cx="854801" cy="854801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9409" y="5457909"/>
            <a:ext cx="861245" cy="554427"/>
          </a:xfrm>
          <a:prstGeom prst="rect">
            <a:avLst/>
          </a:prstGeom>
        </p:spPr>
      </p:pic>
      <p:grpSp>
        <p:nvGrpSpPr>
          <p:cNvPr id="31" name="Group 30"/>
          <p:cNvGrpSpPr/>
          <p:nvPr/>
        </p:nvGrpSpPr>
        <p:grpSpPr>
          <a:xfrm>
            <a:off x="1628194" y="3317482"/>
            <a:ext cx="5649715" cy="2573046"/>
            <a:chOff x="2349462" y="2899501"/>
            <a:chExt cx="7196422" cy="3277462"/>
          </a:xfrm>
        </p:grpSpPr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13030" y="2899501"/>
              <a:ext cx="1092998" cy="1092998"/>
            </a:xfrm>
            <a:prstGeom prst="rect">
              <a:avLst/>
            </a:prstGeom>
          </p:spPr>
        </p:pic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58832" y="3027340"/>
              <a:ext cx="956490" cy="910160"/>
            </a:xfrm>
            <a:prstGeom prst="rect">
              <a:avLst/>
            </a:prstGeom>
          </p:spPr>
        </p:pic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03672" y="3094287"/>
              <a:ext cx="956490" cy="910160"/>
            </a:xfrm>
            <a:prstGeom prst="rect">
              <a:avLst/>
            </a:prstGeom>
          </p:spPr>
        </p:pic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89394" y="3027340"/>
              <a:ext cx="956490" cy="910160"/>
            </a:xfrm>
            <a:prstGeom prst="rect">
              <a:avLst/>
            </a:prstGeom>
          </p:spPr>
        </p:pic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49462" y="4674110"/>
              <a:ext cx="1388525" cy="848302"/>
            </a:xfrm>
            <a:prstGeom prst="rect">
              <a:avLst/>
            </a:prstGeom>
          </p:spPr>
        </p:pic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92564" y="4744057"/>
              <a:ext cx="1378706" cy="842303"/>
            </a:xfrm>
            <a:prstGeom prst="rect">
              <a:avLst/>
            </a:prstGeom>
          </p:spPr>
        </p:pic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36258" y="4679933"/>
              <a:ext cx="956490" cy="910160"/>
            </a:xfrm>
            <a:prstGeom prst="rect">
              <a:avLst/>
            </a:prstGeom>
          </p:spPr>
        </p:pic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81284" y="4712794"/>
              <a:ext cx="956490" cy="910160"/>
            </a:xfrm>
            <a:prstGeom prst="rect">
              <a:avLst/>
            </a:prstGeom>
          </p:spPr>
        </p:pic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89394" y="4679933"/>
              <a:ext cx="956490" cy="910160"/>
            </a:xfrm>
            <a:prstGeom prst="rect">
              <a:avLst/>
            </a:prstGeom>
          </p:spPr>
        </p:pic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7798" y="3061268"/>
              <a:ext cx="1378706" cy="842303"/>
            </a:xfrm>
            <a:prstGeom prst="rect">
              <a:avLst/>
            </a:prstGeom>
          </p:spPr>
        </p:pic>
        <p:sp>
          <p:nvSpPr>
            <p:cNvPr id="42" name="TextBox 41"/>
            <p:cNvSpPr txBox="1"/>
            <p:nvPr/>
          </p:nvSpPr>
          <p:spPr>
            <a:xfrm>
              <a:off x="2770016" y="3997421"/>
              <a:ext cx="5341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Sun</a:t>
              </a:r>
              <a:endParaRPr lang="en-US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4414856" y="4086694"/>
              <a:ext cx="5341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Sun</a:t>
              </a:r>
              <a:endParaRPr lang="en-US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8800578" y="3997421"/>
              <a:ext cx="5341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Sun</a:t>
              </a:r>
              <a:endParaRPr lang="en-US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8800578" y="5697043"/>
              <a:ext cx="5341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Sun</a:t>
              </a:r>
              <a:endParaRPr lang="en-US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7492468" y="5735630"/>
              <a:ext cx="5341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Sun</a:t>
              </a:r>
              <a:endParaRPr lang="en-US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6047442" y="5735630"/>
              <a:ext cx="5341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Sun</a:t>
              </a:r>
              <a:endParaRPr lang="en-US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5906377" y="4019747"/>
              <a:ext cx="8162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Clouds</a:t>
              </a:r>
              <a:endParaRPr lang="en-US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7351403" y="4026763"/>
              <a:ext cx="5950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Rain</a:t>
              </a:r>
              <a:endParaRPr lang="en-US" dirty="0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4273791" y="5807631"/>
              <a:ext cx="8162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Clouds</a:t>
              </a:r>
              <a:endParaRPr lang="en-US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2628951" y="5735630"/>
              <a:ext cx="8162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Clouds</a:t>
              </a:r>
              <a:endParaRPr lang="en-US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10434585" y="2624320"/>
            <a:ext cx="1239818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 smtClean="0"/>
              <a:t>0.6</a:t>
            </a:r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10440441" y="3642015"/>
            <a:ext cx="1239818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mtClean="0"/>
              <a:t>0.3</a:t>
            </a:r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10431537" y="4604005"/>
            <a:ext cx="1239818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mtClean="0"/>
              <a:t>0.1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267416" y="3264924"/>
            <a:ext cx="1145128" cy="1339081"/>
          </a:xfrm>
          <a:prstGeom prst="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/>
              <p:cNvSpPr txBox="1"/>
              <p:nvPr/>
            </p:nvSpPr>
            <p:spPr>
              <a:xfrm>
                <a:off x="8869935" y="1218686"/>
                <a:ext cx="3009798" cy="5952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𝑋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=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𝑥</m:t>
                          </m:r>
                        </m:e>
                      </m:d>
                      <m:r>
                        <a:rPr lang="en-US" sz="20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charset="0"/>
                            </a:rPr>
                            <m:t>𝐹𝑟𝑒𝑞𝑢𝑒𝑛𝑐𝑦</m:t>
                          </m:r>
                          <m:d>
                            <m:dPr>
                              <m:ctrlPr>
                                <a:rPr lang="en-US" sz="20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</m:d>
                        </m:num>
                        <m:den>
                          <m:r>
                            <a:rPr lang="en-US" sz="2000" b="0" i="1" smtClean="0">
                              <a:latin typeface="Cambria Math" charset="0"/>
                            </a:rPr>
                            <m:t>𝑁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0" name="TextBox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9935" y="1218686"/>
                <a:ext cx="3009798" cy="595291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86685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  <p:bldP spid="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 and divide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77723"/>
            <a:ext cx="10515600" cy="1533815"/>
          </a:xfrm>
        </p:spPr>
        <p:txBody>
          <a:bodyPr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Now, for each possible weather category:</a:t>
            </a:r>
          </a:p>
          <a:p>
            <a:pPr marL="923925" marR="0" lvl="0" indent="-5080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defRPr/>
            </a:pPr>
            <a:r>
              <a:rPr lang="en-US" dirty="0" smtClean="0"/>
              <a:t>Count up observations of that category</a:t>
            </a:r>
          </a:p>
          <a:p>
            <a:pPr marL="923925" marR="0" lvl="0" indent="-5080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defRPr/>
            </a:pPr>
            <a:r>
              <a:rPr lang="en-US" dirty="0" smtClean="0"/>
              <a:t>Divide by the total</a:t>
            </a:r>
            <a:r>
              <a:rPr lang="en-US" i="1" dirty="0" smtClean="0"/>
              <a:t> </a:t>
            </a:r>
            <a:r>
              <a:rPr lang="en-US" dirty="0" smtClean="0"/>
              <a:t>number of observations (</a:t>
            </a:r>
            <a:r>
              <a:rPr lang="en-US" i="1" dirty="0"/>
              <a:t>N</a:t>
            </a:r>
            <a:r>
              <a:rPr lang="en-US" dirty="0" smtClean="0"/>
              <a:t>)</a:t>
            </a:r>
            <a:endParaRPr lang="en-US" dirty="0"/>
          </a:p>
        </p:txBody>
      </p:sp>
      <p:graphicFrame>
        <p:nvGraphicFramePr>
          <p:cNvPr id="26" name="Table 25"/>
          <p:cNvGraphicFramePr>
            <a:graphicFrameLocks noGrp="1"/>
          </p:cNvGraphicFramePr>
          <p:nvPr/>
        </p:nvGraphicFramePr>
        <p:xfrm>
          <a:off x="9048073" y="1932094"/>
          <a:ext cx="2653522" cy="4353433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326761"/>
                <a:gridCol w="1326761"/>
              </a:tblGrid>
              <a:tr h="44262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Weather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P(w)</a:t>
                      </a:r>
                      <a:endParaRPr lang="en-US" dirty="0"/>
                    </a:p>
                  </a:txBody>
                  <a:tcPr anchor="ctr"/>
                </a:tc>
              </a:tr>
              <a:tr h="97770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</a:tr>
              <a:tr h="97770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</a:tr>
              <a:tr h="97770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</a:tr>
              <a:tr h="97770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27" name="Picture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8676" y="2492040"/>
            <a:ext cx="745306" cy="709205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4798" y="3523820"/>
            <a:ext cx="1091366" cy="666756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9409" y="4396842"/>
            <a:ext cx="854801" cy="854801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9409" y="5457909"/>
            <a:ext cx="861245" cy="554427"/>
          </a:xfrm>
          <a:prstGeom prst="rect">
            <a:avLst/>
          </a:prstGeom>
        </p:spPr>
      </p:pic>
      <p:grpSp>
        <p:nvGrpSpPr>
          <p:cNvPr id="31" name="Group 30"/>
          <p:cNvGrpSpPr/>
          <p:nvPr/>
        </p:nvGrpSpPr>
        <p:grpSpPr>
          <a:xfrm>
            <a:off x="1628194" y="3317482"/>
            <a:ext cx="5649715" cy="2573046"/>
            <a:chOff x="2349462" y="2899501"/>
            <a:chExt cx="7196422" cy="3277462"/>
          </a:xfrm>
        </p:grpSpPr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13030" y="2899501"/>
              <a:ext cx="1092998" cy="1092998"/>
            </a:xfrm>
            <a:prstGeom prst="rect">
              <a:avLst/>
            </a:prstGeom>
          </p:spPr>
        </p:pic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58832" y="3027340"/>
              <a:ext cx="956490" cy="910160"/>
            </a:xfrm>
            <a:prstGeom prst="rect">
              <a:avLst/>
            </a:prstGeom>
          </p:spPr>
        </p:pic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03672" y="3094287"/>
              <a:ext cx="956490" cy="910160"/>
            </a:xfrm>
            <a:prstGeom prst="rect">
              <a:avLst/>
            </a:prstGeom>
          </p:spPr>
        </p:pic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89394" y="3027340"/>
              <a:ext cx="956490" cy="910160"/>
            </a:xfrm>
            <a:prstGeom prst="rect">
              <a:avLst/>
            </a:prstGeom>
          </p:spPr>
        </p:pic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49462" y="4674110"/>
              <a:ext cx="1388525" cy="848302"/>
            </a:xfrm>
            <a:prstGeom prst="rect">
              <a:avLst/>
            </a:prstGeom>
          </p:spPr>
        </p:pic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92564" y="4744057"/>
              <a:ext cx="1378706" cy="842303"/>
            </a:xfrm>
            <a:prstGeom prst="rect">
              <a:avLst/>
            </a:prstGeom>
          </p:spPr>
        </p:pic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36258" y="4679933"/>
              <a:ext cx="956490" cy="910160"/>
            </a:xfrm>
            <a:prstGeom prst="rect">
              <a:avLst/>
            </a:prstGeom>
          </p:spPr>
        </p:pic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81284" y="4712794"/>
              <a:ext cx="956490" cy="910160"/>
            </a:xfrm>
            <a:prstGeom prst="rect">
              <a:avLst/>
            </a:prstGeom>
          </p:spPr>
        </p:pic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89394" y="4679933"/>
              <a:ext cx="956490" cy="910160"/>
            </a:xfrm>
            <a:prstGeom prst="rect">
              <a:avLst/>
            </a:prstGeom>
          </p:spPr>
        </p:pic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7798" y="3061268"/>
              <a:ext cx="1378706" cy="842303"/>
            </a:xfrm>
            <a:prstGeom prst="rect">
              <a:avLst/>
            </a:prstGeom>
          </p:spPr>
        </p:pic>
        <p:sp>
          <p:nvSpPr>
            <p:cNvPr id="42" name="TextBox 41"/>
            <p:cNvSpPr txBox="1"/>
            <p:nvPr/>
          </p:nvSpPr>
          <p:spPr>
            <a:xfrm>
              <a:off x="2770016" y="3997421"/>
              <a:ext cx="5341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Sun</a:t>
              </a:r>
              <a:endParaRPr lang="en-US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4414856" y="4086694"/>
              <a:ext cx="5341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Sun</a:t>
              </a:r>
              <a:endParaRPr lang="en-US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8800578" y="3997421"/>
              <a:ext cx="5341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Sun</a:t>
              </a:r>
              <a:endParaRPr lang="en-US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8800578" y="5697043"/>
              <a:ext cx="5341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Sun</a:t>
              </a:r>
              <a:endParaRPr lang="en-US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7492468" y="5735630"/>
              <a:ext cx="5341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Sun</a:t>
              </a:r>
              <a:endParaRPr lang="en-US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6047442" y="5735630"/>
              <a:ext cx="5341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Sun</a:t>
              </a:r>
              <a:endParaRPr lang="en-US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5906377" y="4019747"/>
              <a:ext cx="8162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Clouds</a:t>
              </a:r>
              <a:endParaRPr lang="en-US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7351403" y="4026763"/>
              <a:ext cx="5950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Rain</a:t>
              </a:r>
              <a:endParaRPr lang="en-US" dirty="0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4273791" y="5807631"/>
              <a:ext cx="8162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Clouds</a:t>
              </a:r>
              <a:endParaRPr lang="en-US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2628951" y="5735630"/>
              <a:ext cx="8162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Clouds</a:t>
              </a:r>
              <a:endParaRPr lang="en-US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10434585" y="2624320"/>
            <a:ext cx="1239818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 smtClean="0"/>
              <a:t>0.6</a:t>
            </a:r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10440441" y="3642015"/>
            <a:ext cx="1239818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mtClean="0"/>
              <a:t>0.3</a:t>
            </a:r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10431537" y="4604005"/>
            <a:ext cx="1239818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mtClean="0"/>
              <a:t>0.1</a:t>
            </a:r>
            <a:endParaRPr lang="en-US" dirty="0"/>
          </a:p>
        </p:txBody>
      </p:sp>
      <p:sp>
        <p:nvSpPr>
          <p:cNvPr id="54" name="TextBox 53"/>
          <p:cNvSpPr txBox="1"/>
          <p:nvPr/>
        </p:nvSpPr>
        <p:spPr>
          <a:xfrm>
            <a:off x="10434585" y="5561103"/>
            <a:ext cx="1239818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 smtClean="0"/>
              <a:t>0.0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/>
              <p:cNvSpPr txBox="1"/>
              <p:nvPr/>
            </p:nvSpPr>
            <p:spPr>
              <a:xfrm>
                <a:off x="8869935" y="1218686"/>
                <a:ext cx="3009798" cy="5952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𝑋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=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𝑥</m:t>
                          </m:r>
                        </m:e>
                      </m:d>
                      <m:r>
                        <a:rPr lang="en-US" sz="20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charset="0"/>
                            </a:rPr>
                            <m:t>𝐹𝑟𝑒𝑞𝑢𝑒𝑛𝑐𝑦</m:t>
                          </m:r>
                          <m:d>
                            <m:dPr>
                              <m:ctrlPr>
                                <a:rPr lang="en-US" sz="20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</m:d>
                        </m:num>
                        <m:den>
                          <m:r>
                            <a:rPr lang="en-US" sz="2000" b="0" i="1" smtClean="0">
                              <a:latin typeface="Cambria Math" charset="0"/>
                            </a:rPr>
                            <m:t>𝑁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0" name="TextBox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9935" y="1218686"/>
                <a:ext cx="3009798" cy="595291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35394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Law of Large Numbers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Each time you roll a die or check the weather for the day, you’re </a:t>
            </a:r>
            <a:r>
              <a:rPr lang="en-US" b="1" u="sng" dirty="0" smtClean="0"/>
              <a:t>sampling</a:t>
            </a:r>
            <a:r>
              <a:rPr lang="en-US" dirty="0" smtClean="0"/>
              <a:t> from the underlying probability distribution.</a:t>
            </a:r>
            <a:endParaRPr lang="en-US" dirty="0"/>
          </a:p>
          <a:p>
            <a:pPr marL="923925" indent="-398463">
              <a:lnSpc>
                <a:spcPct val="100000"/>
              </a:lnSpc>
              <a:spcBef>
                <a:spcPts val="1200"/>
              </a:spcBef>
            </a:pPr>
            <a:r>
              <a:rPr lang="en-US" dirty="0" smtClean="0"/>
              <a:t>Use </a:t>
            </a:r>
            <a:r>
              <a:rPr lang="en-US" i="1" dirty="0"/>
              <a:t>N</a:t>
            </a:r>
            <a:r>
              <a:rPr lang="en-US" dirty="0" smtClean="0"/>
              <a:t> to denote number of samples (sometimes written </a:t>
            </a:r>
            <a:r>
              <a:rPr lang="en-US" i="1" dirty="0" smtClean="0"/>
              <a:t>n</a:t>
            </a:r>
            <a:r>
              <a:rPr lang="en-US" dirty="0" smtClean="0"/>
              <a:t>)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/>
          </a:p>
          <a:p>
            <a:pPr marL="344488" indent="-327025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Font typeface="Wingdings" charset="2"/>
              <a:buChar char="Ø"/>
            </a:pPr>
            <a:r>
              <a:rPr lang="en-US" dirty="0" smtClean="0"/>
              <a:t>Small </a:t>
            </a:r>
            <a:r>
              <a:rPr lang="en-US" i="1" dirty="0" smtClean="0"/>
              <a:t>n</a:t>
            </a:r>
            <a:r>
              <a:rPr lang="en-US" dirty="0" smtClean="0"/>
              <a:t> tends not to give a very accurate estimation of the distribution.</a:t>
            </a:r>
          </a:p>
          <a:p>
            <a:pPr marL="344488" indent="-327025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Font typeface="Wingdings" charset="2"/>
              <a:buChar char="Ø"/>
            </a:pPr>
            <a:r>
              <a:rPr lang="en-US" dirty="0" smtClean="0"/>
              <a:t>As </a:t>
            </a:r>
            <a:r>
              <a:rPr lang="en-US" i="1" dirty="0" smtClean="0"/>
              <a:t>n </a:t>
            </a:r>
            <a:r>
              <a:rPr lang="en-US" dirty="0" smtClean="0"/>
              <a:t>increases, the estimated distribution gets closer to the true distribution.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156704" y="5388793"/>
            <a:ext cx="3358896" cy="923330"/>
          </a:xfrm>
          <a:prstGeom prst="rect">
            <a:avLst/>
          </a:prstGeom>
          <a:solidFill>
            <a:schemeClr val="bg1"/>
          </a:solidFill>
          <a:ln w="50800"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182880" tIns="91440" rIns="182880" bIns="91440" rtlCol="0">
            <a:spAutoFit/>
          </a:bodyPr>
          <a:lstStyle/>
          <a:p>
            <a:pPr algn="ctr"/>
            <a:r>
              <a:rPr lang="en-US" sz="2400" dirty="0" smtClean="0"/>
              <a:t>This is </a:t>
            </a:r>
            <a:r>
              <a:rPr lang="en-US" sz="2400" smtClean="0"/>
              <a:t>called the</a:t>
            </a:r>
          </a:p>
          <a:p>
            <a:pPr algn="ctr"/>
            <a:r>
              <a:rPr lang="en-US" sz="2400" u="sng" dirty="0" smtClean="0"/>
              <a:t>Law of Large Numbers</a:t>
            </a:r>
            <a:endParaRPr lang="en-US" sz="2400" u="sng" dirty="0"/>
          </a:p>
        </p:txBody>
      </p:sp>
    </p:spTree>
    <p:extLst>
      <p:ext uri="{BB962C8B-B14F-4D97-AF65-F5344CB8AC3E}">
        <p14:creationId xmlns:p14="http://schemas.microsoft.com/office/powerpoint/2010/main" val="1264104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rolling a 20-sided die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179576"/>
            <a:ext cx="109728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445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179576"/>
            <a:ext cx="10972800" cy="5486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rolling a 20-sided die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0078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179576"/>
            <a:ext cx="10972800" cy="5486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rolling a 20-sided die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9827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00" y="0"/>
            <a:ext cx="96338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283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179576"/>
            <a:ext cx="10972800" cy="5486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rolling a 20-sided die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4454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179576"/>
            <a:ext cx="10972800" cy="5486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rolling a 20-sided die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4809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179576"/>
            <a:ext cx="10972800" cy="5486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rolling a 20-sided die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5148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179576"/>
            <a:ext cx="10972800" cy="5486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rolling a 20-sided die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0178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179576"/>
            <a:ext cx="10972800" cy="5486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rolling a 20-sided die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6411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Detour: Linking back to RL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We’ve seen this effect before</a:t>
            </a:r>
          </a:p>
          <a:p>
            <a:pPr marL="471488" indent="-200025"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Think back to Temporal Difference learning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Shows up in expected values as well!</a:t>
            </a:r>
          </a:p>
          <a:p>
            <a:pPr marL="471488" indent="-200025"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The more samples you take, the closer you get to the true expected value</a:t>
            </a:r>
          </a:p>
          <a:p>
            <a:pPr marL="471488" indent="-200025"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Directly affected by the underlying probability distribution!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7354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 value updates with 10 observations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9856066" y="1633889"/>
            <a:ext cx="188976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u="sng" dirty="0" smtClean="0"/>
              <a:t>Observations</a:t>
            </a:r>
            <a:endParaRPr lang="en-US" b="1" u="sng" dirty="0" smtClean="0"/>
          </a:p>
          <a:p>
            <a:pPr algn="ctr"/>
            <a:r>
              <a:rPr lang="en-US" dirty="0" smtClean="0"/>
              <a:t>W</a:t>
            </a:r>
          </a:p>
          <a:p>
            <a:pPr algn="ctr"/>
            <a:r>
              <a:rPr lang="en-US" dirty="0" smtClean="0"/>
              <a:t>N</a:t>
            </a:r>
          </a:p>
          <a:p>
            <a:pPr algn="ctr"/>
            <a:r>
              <a:rPr lang="en-US" dirty="0" smtClean="0"/>
              <a:t>W</a:t>
            </a:r>
          </a:p>
          <a:p>
            <a:pPr algn="ctr"/>
            <a:r>
              <a:rPr lang="en-US" dirty="0" smtClean="0"/>
              <a:t>W</a:t>
            </a:r>
          </a:p>
          <a:p>
            <a:pPr algn="ctr"/>
            <a:r>
              <a:rPr lang="en-US" dirty="0" smtClean="0"/>
              <a:t>N</a:t>
            </a:r>
          </a:p>
          <a:p>
            <a:pPr algn="ctr"/>
            <a:r>
              <a:rPr lang="en-US" dirty="0" smtClean="0"/>
              <a:t>N</a:t>
            </a:r>
          </a:p>
          <a:p>
            <a:pPr algn="ctr"/>
            <a:r>
              <a:rPr lang="en-US" dirty="0" smtClean="0"/>
              <a:t>N</a:t>
            </a:r>
          </a:p>
          <a:p>
            <a:pPr algn="ctr"/>
            <a:r>
              <a:rPr lang="en-US" dirty="0" smtClean="0"/>
              <a:t>W</a:t>
            </a:r>
          </a:p>
          <a:p>
            <a:pPr algn="ctr"/>
            <a:r>
              <a:rPr lang="en-US" dirty="0" smtClean="0"/>
              <a:t>E</a:t>
            </a:r>
          </a:p>
          <a:p>
            <a:pPr algn="ctr"/>
            <a:r>
              <a:rPr lang="en-US" dirty="0" smtClean="0"/>
              <a:t>N</a:t>
            </a:r>
            <a:endParaRPr lang="en-US" dirty="0"/>
          </a:p>
        </p:txBody>
      </p:sp>
      <p:grpSp>
        <p:nvGrpSpPr>
          <p:cNvPr id="19" name="Group 18"/>
          <p:cNvGrpSpPr/>
          <p:nvPr/>
        </p:nvGrpSpPr>
        <p:grpSpPr>
          <a:xfrm>
            <a:off x="5101466" y="1197863"/>
            <a:ext cx="2654808" cy="2468880"/>
            <a:chOff x="4824984" y="1481328"/>
            <a:chExt cx="2654808" cy="2468880"/>
          </a:xfrm>
        </p:grpSpPr>
        <p:sp>
          <p:nvSpPr>
            <p:cNvPr id="4" name="Oval 3"/>
            <p:cNvSpPr/>
            <p:nvPr/>
          </p:nvSpPr>
          <p:spPr>
            <a:xfrm>
              <a:off x="4824984" y="1481328"/>
              <a:ext cx="2654808" cy="246888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  <a:alpha val="53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431536" y="1878305"/>
              <a:ext cx="3657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mtClean="0"/>
                <a:t>3</a:t>
              </a:r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309360" y="2062971"/>
              <a:ext cx="3657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mtClean="0"/>
                <a:t>3</a:t>
              </a:r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413248" y="2459948"/>
              <a:ext cx="3657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mtClean="0"/>
                <a:t>3</a:t>
              </a:r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912864" y="2762613"/>
              <a:ext cx="3657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mtClean="0"/>
                <a:t>3</a:t>
              </a:r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969508" y="3131945"/>
              <a:ext cx="3657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mtClean="0"/>
                <a:t>3</a:t>
              </a:r>
              <a:endParaRPr lang="en-US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2132472" y="4306687"/>
            <a:ext cx="2200656" cy="2072640"/>
            <a:chOff x="2170176" y="3950208"/>
            <a:chExt cx="2200656" cy="2072640"/>
          </a:xfrm>
        </p:grpSpPr>
        <p:sp>
          <p:nvSpPr>
            <p:cNvPr id="6" name="Oval 5"/>
            <p:cNvSpPr/>
            <p:nvPr/>
          </p:nvSpPr>
          <p:spPr>
            <a:xfrm>
              <a:off x="2170176" y="3950208"/>
              <a:ext cx="2200656" cy="20726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  <a:alpha val="53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916936" y="4378440"/>
              <a:ext cx="502920" cy="376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mtClean="0"/>
                <a:t>-2</a:t>
              </a:r>
              <a:endParaRPr lang="en-US"/>
            </a:p>
          </p:txBody>
        </p:sp>
        <p:sp>
          <p:nvSpPr>
            <p:cNvPr id="14" name="TextBox 13"/>
            <p:cNvSpPr txBox="1"/>
            <p:nvPr/>
          </p:nvSpPr>
          <p:spPr>
            <a:xfrm flipH="1">
              <a:off x="2688336" y="5183111"/>
              <a:ext cx="548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mtClean="0"/>
                <a:t>-2</a:t>
              </a:r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 flipH="1">
              <a:off x="3560064" y="4385547"/>
              <a:ext cx="548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mtClean="0"/>
                <a:t>-2</a:t>
              </a:r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 flipH="1">
              <a:off x="3377184" y="5044690"/>
              <a:ext cx="548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mtClean="0"/>
                <a:t>-2</a:t>
              </a:r>
              <a:endParaRPr lang="en-US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8522324" y="4734919"/>
            <a:ext cx="1024128" cy="963168"/>
            <a:chOff x="8339328" y="4563106"/>
            <a:chExt cx="1024128" cy="963168"/>
          </a:xfrm>
        </p:grpSpPr>
        <p:sp>
          <p:nvSpPr>
            <p:cNvPr id="7" name="Oval 6"/>
            <p:cNvSpPr/>
            <p:nvPr/>
          </p:nvSpPr>
          <p:spPr>
            <a:xfrm>
              <a:off x="8339328" y="4563106"/>
              <a:ext cx="1024128" cy="963168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53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/>
            <p:cNvSpPr txBox="1"/>
            <p:nvPr/>
          </p:nvSpPr>
          <p:spPr>
            <a:xfrm flipH="1">
              <a:off x="8577072" y="4860024"/>
              <a:ext cx="548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-1</a:t>
              </a:r>
              <a:endParaRPr lang="en-US" dirty="0"/>
            </a:p>
          </p:txBody>
        </p:sp>
      </p:grpSp>
      <p:sp>
        <p:nvSpPr>
          <p:cNvPr id="21" name="Up Arrow 20"/>
          <p:cNvSpPr/>
          <p:nvPr/>
        </p:nvSpPr>
        <p:spPr>
          <a:xfrm>
            <a:off x="6128261" y="3707232"/>
            <a:ext cx="601218" cy="1082308"/>
          </a:xfrm>
          <a:prstGeom prst="up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Up Arrow 21"/>
          <p:cNvSpPr/>
          <p:nvPr/>
        </p:nvSpPr>
        <p:spPr>
          <a:xfrm rot="5400000">
            <a:off x="7613504" y="4849702"/>
            <a:ext cx="418872" cy="930917"/>
          </a:xfrm>
          <a:prstGeom prst="upArrow">
            <a:avLst/>
          </a:prstGeom>
          <a:solidFill>
            <a:schemeClr val="bg1"/>
          </a:solidFill>
          <a:ln w="381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Up Arrow 22"/>
          <p:cNvSpPr/>
          <p:nvPr/>
        </p:nvSpPr>
        <p:spPr>
          <a:xfrm rot="16200000">
            <a:off x="4804148" y="4830778"/>
            <a:ext cx="418875" cy="968768"/>
          </a:xfrm>
          <a:prstGeom prst="upArrow">
            <a:avLst/>
          </a:prstGeom>
          <a:solidFill>
            <a:schemeClr val="bg1"/>
          </a:solidFill>
          <a:ln w="381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7357481" y="1233779"/>
            <a:ext cx="11206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North</a:t>
            </a:r>
            <a:endParaRPr lang="en-US" sz="2000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2693607" y="3787568"/>
            <a:ext cx="11206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West</a:t>
            </a:r>
            <a:endParaRPr lang="en-US" sz="2000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8474057" y="4248386"/>
            <a:ext cx="11206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East</a:t>
            </a:r>
            <a:endParaRPr lang="en-US" sz="2000" b="1" dirty="0"/>
          </a:p>
        </p:txBody>
      </p:sp>
      <p:sp>
        <p:nvSpPr>
          <p:cNvPr id="27" name="Rectangle 26"/>
          <p:cNvSpPr/>
          <p:nvPr/>
        </p:nvSpPr>
        <p:spPr>
          <a:xfrm>
            <a:off x="5898518" y="4918223"/>
            <a:ext cx="1060704" cy="965892"/>
          </a:xfrm>
          <a:prstGeom prst="rect">
            <a:avLst/>
          </a:prstGeom>
          <a:solidFill>
            <a:srgbClr val="7030A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</a:rPr>
              <a:t>1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073272" y="6179272"/>
            <a:ext cx="7132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 smtClean="0"/>
              <a:t>1.31</a:t>
            </a:r>
            <a:endParaRPr lang="en-US" sz="2000" i="1" dirty="0"/>
          </a:p>
        </p:txBody>
      </p:sp>
      <p:cxnSp>
        <p:nvCxnSpPr>
          <p:cNvPr id="30" name="Straight Arrow Connector 29"/>
          <p:cNvCxnSpPr>
            <a:stCxn id="28" idx="0"/>
            <a:endCxn id="27" idx="2"/>
          </p:cNvCxnSpPr>
          <p:nvPr/>
        </p:nvCxnSpPr>
        <p:spPr>
          <a:xfrm flipH="1" flipV="1">
            <a:off x="6428870" y="5884115"/>
            <a:ext cx="1018" cy="2951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6245990" y="5401169"/>
            <a:ext cx="365760" cy="0"/>
          </a:xfrm>
          <a:prstGeom prst="line">
            <a:avLst/>
          </a:prstGeom>
          <a:ln w="635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534192" y="1455906"/>
                <a:ext cx="1847088" cy="29182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u="sng" dirty="0" smtClean="0"/>
                  <a:t>Parameters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𝛾</m:t>
                      </m:r>
                      <m:r>
                        <a:rPr lang="en-US" b="0" i="1" smtClean="0">
                          <a:latin typeface="Cambria Math" charset="0"/>
                        </a:rPr>
                        <m:t>=1</m:t>
                      </m:r>
                    </m:oMath>
                  </m:oMathPara>
                </a14:m>
                <a:endParaRPr lang="en-US" b="0" dirty="0" smtClean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𝛼</m:t>
                      </m:r>
                      <m:r>
                        <a:rPr lang="en-US" b="0" i="1" smtClean="0">
                          <a:latin typeface="Cambria Math" charset="0"/>
                        </a:rPr>
                        <m:t>=0.5</m:t>
                      </m:r>
                    </m:oMath>
                  </m:oMathPara>
                </a14:m>
                <a:endParaRPr lang="en-US" b="0" dirty="0" smtClean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∀</m:t>
                      </m:r>
                      <m:r>
                        <a:rPr lang="en-US" b="0" i="1" smtClean="0">
                          <a:latin typeface="Cambria Math" charset="0"/>
                        </a:rPr>
                        <m:t>𝑠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𝑅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𝑠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charset="0"/>
                            </a:rPr>
                            <m:t>=0</m:t>
                          </m:r>
                        </m:e>
                      </m:d>
                    </m:oMath>
                  </m:oMathPara>
                </a14:m>
                <a:endParaRPr lang="en-US" dirty="0" smtClean="0"/>
              </a:p>
              <a:p>
                <a:pPr algn="ctr"/>
                <a:r>
                  <a:rPr lang="en-US" dirty="0" smtClean="0"/>
                  <a:t>Noise = 0.2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𝑛</m:t>
                      </m:r>
                      <m:r>
                        <a:rPr lang="en-US" b="0" i="1" smtClean="0">
                          <a:latin typeface="Cambria Math" charset="0"/>
                        </a:rPr>
                        <m:t>=10</m:t>
                      </m:r>
                    </m:oMath>
                  </m:oMathPara>
                </a14:m>
                <a:endParaRPr lang="en-US" dirty="0" smtClean="0"/>
              </a:p>
              <a:p>
                <a:pPr algn="ctr"/>
                <a:endParaRPr lang="en-US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charset="0"/>
                        </a:rPr>
                        <m:t>𝑄</m:t>
                      </m:r>
                      <m:d>
                        <m:dPr>
                          <m:ctrlPr>
                            <a:rPr lang="en-US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charset="0"/>
                            </a:rPr>
                            <m:t>𝑁</m:t>
                          </m:r>
                          <m:r>
                            <a:rPr lang="en-US" i="1">
                              <a:latin typeface="Cambria Math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𝑎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𝑁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charset="0"/>
                        </a:rPr>
                        <m:t>=3</m:t>
                      </m:r>
                    </m:oMath>
                  </m:oMathPara>
                </a14:m>
                <a:endParaRPr lang="en-US" dirty="0" smtClean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charset="0"/>
                        </a:rPr>
                        <m:t>𝑄</m:t>
                      </m:r>
                      <m:d>
                        <m:dPr>
                          <m:ctrlPr>
                            <a:rPr lang="en-US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  <m:r>
                            <a:rPr lang="en-US" i="1">
                              <a:latin typeface="Cambria Math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𝑎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𝑊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</a:rPr>
                        <m:t>−2</m:t>
                      </m:r>
                    </m:oMath>
                  </m:oMathPara>
                </a14:m>
                <a:endParaRPr lang="en-US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charset="0"/>
                        </a:rPr>
                        <m:t>𝑄</m:t>
                      </m:r>
                      <m:d>
                        <m:dPr>
                          <m:ctrlPr>
                            <a:rPr lang="en-US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𝐸</m:t>
                          </m:r>
                          <m:r>
                            <a:rPr lang="en-US" i="1">
                              <a:latin typeface="Cambria Math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𝑎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𝐸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</a:rPr>
                        <m:t>−1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192" y="1455906"/>
                <a:ext cx="1847088" cy="2918299"/>
              </a:xfrm>
              <a:prstGeom prst="rect">
                <a:avLst/>
              </a:prstGeom>
              <a:blipFill rotWithShape="0">
                <a:blip r:embed="rId3"/>
                <a:stretch>
                  <a:fillRect t="-12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7615308" y="4779723"/>
                <a:ext cx="3574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0.1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5308" y="4779723"/>
                <a:ext cx="357470" cy="276999"/>
              </a:xfrm>
              <a:prstGeom prst="rect">
                <a:avLst/>
              </a:prstGeom>
              <a:blipFill rotWithShape="0">
                <a:blip r:embed="rId4"/>
                <a:stretch>
                  <a:fillRect l="-13559" r="-16949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4922731" y="4794786"/>
                <a:ext cx="3574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0.1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2731" y="4794786"/>
                <a:ext cx="357470" cy="276999"/>
              </a:xfrm>
              <a:prstGeom prst="rect">
                <a:avLst/>
              </a:prstGeom>
              <a:blipFill rotWithShape="0">
                <a:blip r:embed="rId5"/>
                <a:stretch>
                  <a:fillRect l="-15517" r="-17241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6684950" y="4141129"/>
                <a:ext cx="3574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0.8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4950" y="4141129"/>
                <a:ext cx="357470" cy="276999"/>
              </a:xfrm>
              <a:prstGeom prst="rect">
                <a:avLst/>
              </a:prstGeom>
              <a:blipFill rotWithShape="0">
                <a:blip r:embed="rId6"/>
                <a:stretch>
                  <a:fillRect l="-15517" r="-17241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43461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4" grpId="0"/>
      <p:bldP spid="25" grpId="0"/>
      <p:bldP spid="26" grpId="0"/>
      <p:bldP spid="2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 value updates with 10 observations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9856066" y="1633889"/>
            <a:ext cx="188976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u="sng" dirty="0" smtClean="0"/>
              <a:t>Observations</a:t>
            </a:r>
            <a:endParaRPr lang="en-US" b="1" u="sng" dirty="0" smtClean="0"/>
          </a:p>
          <a:p>
            <a:pPr algn="ctr"/>
            <a:r>
              <a:rPr lang="en-US" dirty="0" smtClean="0"/>
              <a:t>N</a:t>
            </a:r>
          </a:p>
          <a:p>
            <a:pPr algn="ctr"/>
            <a:r>
              <a:rPr lang="en-US" dirty="0" smtClean="0"/>
              <a:t>N</a:t>
            </a:r>
          </a:p>
          <a:p>
            <a:pPr algn="ctr"/>
            <a:r>
              <a:rPr lang="en-US" dirty="0" smtClean="0"/>
              <a:t>N</a:t>
            </a:r>
          </a:p>
          <a:p>
            <a:pPr algn="ctr"/>
            <a:r>
              <a:rPr lang="en-US" dirty="0" smtClean="0"/>
              <a:t>N</a:t>
            </a:r>
          </a:p>
          <a:p>
            <a:pPr algn="ctr"/>
            <a:r>
              <a:rPr lang="en-US" dirty="0" smtClean="0"/>
              <a:t>W</a:t>
            </a:r>
          </a:p>
          <a:p>
            <a:pPr algn="ctr"/>
            <a:r>
              <a:rPr lang="en-US" dirty="0" smtClean="0"/>
              <a:t>N</a:t>
            </a:r>
          </a:p>
          <a:p>
            <a:pPr algn="ctr"/>
            <a:r>
              <a:rPr lang="en-US" dirty="0" smtClean="0"/>
              <a:t>W</a:t>
            </a:r>
          </a:p>
          <a:p>
            <a:pPr algn="ctr"/>
            <a:r>
              <a:rPr lang="en-US" dirty="0" smtClean="0"/>
              <a:t>N</a:t>
            </a:r>
          </a:p>
          <a:p>
            <a:pPr algn="ctr"/>
            <a:r>
              <a:rPr lang="en-US" dirty="0" smtClean="0"/>
              <a:t>N</a:t>
            </a:r>
          </a:p>
          <a:p>
            <a:pPr algn="ctr"/>
            <a:r>
              <a:rPr lang="en-US" dirty="0"/>
              <a:t>N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4357952" y="1084498"/>
            <a:ext cx="4091291" cy="2509369"/>
            <a:chOff x="3388501" y="1481327"/>
            <a:chExt cx="4091291" cy="2509369"/>
          </a:xfrm>
        </p:grpSpPr>
        <p:sp>
          <p:nvSpPr>
            <p:cNvPr id="4" name="Oval 3"/>
            <p:cNvSpPr/>
            <p:nvPr/>
          </p:nvSpPr>
          <p:spPr>
            <a:xfrm>
              <a:off x="3388501" y="1481327"/>
              <a:ext cx="4091291" cy="2509369"/>
            </a:xfrm>
            <a:prstGeom prst="ellipse">
              <a:avLst/>
            </a:prstGeom>
            <a:solidFill>
              <a:schemeClr val="accent6">
                <a:lumMod val="60000"/>
                <a:lumOff val="40000"/>
                <a:alpha val="53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431536" y="1878305"/>
              <a:ext cx="3657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mtClean="0"/>
                <a:t>3</a:t>
              </a:r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309360" y="2062971"/>
              <a:ext cx="3657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mtClean="0"/>
                <a:t>3</a:t>
              </a:r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413248" y="2459948"/>
              <a:ext cx="3657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mtClean="0"/>
                <a:t>3</a:t>
              </a:r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912864" y="2762613"/>
              <a:ext cx="3657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mtClean="0"/>
                <a:t>3</a:t>
              </a:r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969508" y="3131945"/>
              <a:ext cx="3657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mtClean="0"/>
                <a:t>3</a:t>
              </a:r>
              <a:endParaRPr lang="en-US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4590475" y="1878305"/>
              <a:ext cx="3657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mtClean="0"/>
                <a:t>3</a:t>
              </a:r>
              <a:endParaRPr lang="en-US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4680611" y="2608889"/>
              <a:ext cx="3657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mtClean="0"/>
                <a:t>3</a:t>
              </a:r>
              <a:endParaRPr lang="en-US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3712464" y="2644614"/>
              <a:ext cx="3657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mtClean="0"/>
                <a:t>3</a:t>
              </a:r>
              <a:endParaRPr lang="en-US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2807607" y="4705600"/>
            <a:ext cx="1706454" cy="1391138"/>
            <a:chOff x="2837944" y="4843587"/>
            <a:chExt cx="668934" cy="465681"/>
          </a:xfrm>
        </p:grpSpPr>
        <p:sp>
          <p:nvSpPr>
            <p:cNvPr id="6" name="Oval 5"/>
            <p:cNvSpPr/>
            <p:nvPr/>
          </p:nvSpPr>
          <p:spPr>
            <a:xfrm>
              <a:off x="2915840" y="4843587"/>
              <a:ext cx="540551" cy="465681"/>
            </a:xfrm>
            <a:prstGeom prst="ellipse">
              <a:avLst/>
            </a:prstGeom>
            <a:solidFill>
              <a:schemeClr val="accent4">
                <a:lumMod val="60000"/>
                <a:lumOff val="40000"/>
                <a:alpha val="53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 flipH="1">
              <a:off x="2958238" y="4946801"/>
              <a:ext cx="548640" cy="191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mtClean="0"/>
                <a:t>-2</a:t>
              </a:r>
              <a:endParaRPr lang="en-US"/>
            </a:p>
          </p:txBody>
        </p:sp>
        <p:sp>
          <p:nvSpPr>
            <p:cNvPr id="40" name="TextBox 39"/>
            <p:cNvSpPr txBox="1"/>
            <p:nvPr/>
          </p:nvSpPr>
          <p:spPr>
            <a:xfrm flipH="1">
              <a:off x="2837944" y="5047636"/>
              <a:ext cx="548640" cy="191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mtClean="0"/>
                <a:t>-2</a:t>
              </a:r>
              <a:endParaRPr lang="en-US"/>
            </a:p>
          </p:txBody>
        </p:sp>
      </p:grpSp>
      <p:sp>
        <p:nvSpPr>
          <p:cNvPr id="21" name="Up Arrow 20"/>
          <p:cNvSpPr/>
          <p:nvPr/>
        </p:nvSpPr>
        <p:spPr>
          <a:xfrm>
            <a:off x="6128261" y="3707232"/>
            <a:ext cx="601218" cy="1082308"/>
          </a:xfrm>
          <a:prstGeom prst="up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Up Arrow 21"/>
          <p:cNvSpPr/>
          <p:nvPr/>
        </p:nvSpPr>
        <p:spPr>
          <a:xfrm rot="5400000">
            <a:off x="7613504" y="4849702"/>
            <a:ext cx="418872" cy="930917"/>
          </a:xfrm>
          <a:prstGeom prst="upArrow">
            <a:avLst/>
          </a:prstGeom>
          <a:solidFill>
            <a:schemeClr val="bg1"/>
          </a:solidFill>
          <a:ln w="381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Up Arrow 22"/>
          <p:cNvSpPr/>
          <p:nvPr/>
        </p:nvSpPr>
        <p:spPr>
          <a:xfrm rot="16200000">
            <a:off x="4804148" y="4830778"/>
            <a:ext cx="418875" cy="968768"/>
          </a:xfrm>
          <a:prstGeom prst="upArrow">
            <a:avLst/>
          </a:prstGeom>
          <a:solidFill>
            <a:schemeClr val="bg1"/>
          </a:solidFill>
          <a:ln w="381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8249451" y="1216001"/>
            <a:ext cx="11206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North</a:t>
            </a:r>
            <a:endParaRPr lang="en-US" sz="2000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2693607" y="3787568"/>
            <a:ext cx="11206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West</a:t>
            </a:r>
            <a:endParaRPr lang="en-US" sz="2000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8474057" y="4248386"/>
            <a:ext cx="11206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East</a:t>
            </a:r>
            <a:endParaRPr lang="en-US" sz="2000" b="1" dirty="0"/>
          </a:p>
        </p:txBody>
      </p:sp>
      <p:sp>
        <p:nvSpPr>
          <p:cNvPr id="27" name="Rectangle 26"/>
          <p:cNvSpPr/>
          <p:nvPr/>
        </p:nvSpPr>
        <p:spPr>
          <a:xfrm>
            <a:off x="5898518" y="4918223"/>
            <a:ext cx="1060704" cy="965892"/>
          </a:xfrm>
          <a:prstGeom prst="rect">
            <a:avLst/>
          </a:prstGeom>
          <a:solidFill>
            <a:srgbClr val="7030A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</a:rPr>
              <a:t>1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073272" y="6179272"/>
            <a:ext cx="7132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 smtClean="0"/>
              <a:t>2.61</a:t>
            </a:r>
            <a:endParaRPr lang="en-US" sz="2000" i="1" dirty="0"/>
          </a:p>
        </p:txBody>
      </p:sp>
      <p:cxnSp>
        <p:nvCxnSpPr>
          <p:cNvPr id="30" name="Straight Arrow Connector 29"/>
          <p:cNvCxnSpPr>
            <a:stCxn id="28" idx="0"/>
            <a:endCxn id="27" idx="2"/>
          </p:cNvCxnSpPr>
          <p:nvPr/>
        </p:nvCxnSpPr>
        <p:spPr>
          <a:xfrm flipH="1" flipV="1">
            <a:off x="6428870" y="5884115"/>
            <a:ext cx="1018" cy="2951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6245990" y="5401169"/>
            <a:ext cx="365760" cy="0"/>
          </a:xfrm>
          <a:prstGeom prst="line">
            <a:avLst/>
          </a:prstGeom>
          <a:ln w="635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534192" y="1455906"/>
                <a:ext cx="1847088" cy="29182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u="sng" dirty="0" smtClean="0"/>
                  <a:t>Parameters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𝛾</m:t>
                      </m:r>
                      <m:r>
                        <a:rPr lang="en-US" b="0" i="1" smtClean="0">
                          <a:latin typeface="Cambria Math" charset="0"/>
                        </a:rPr>
                        <m:t>=1</m:t>
                      </m:r>
                    </m:oMath>
                  </m:oMathPara>
                </a14:m>
                <a:endParaRPr lang="en-US" b="0" dirty="0" smtClean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𝛼</m:t>
                      </m:r>
                      <m:r>
                        <a:rPr lang="en-US" b="0" i="1" smtClean="0">
                          <a:latin typeface="Cambria Math" charset="0"/>
                        </a:rPr>
                        <m:t>=0.5</m:t>
                      </m:r>
                    </m:oMath>
                  </m:oMathPara>
                </a14:m>
                <a:endParaRPr lang="en-US" b="0" dirty="0" smtClean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∀</m:t>
                      </m:r>
                      <m:r>
                        <a:rPr lang="en-US" b="0" i="1" smtClean="0">
                          <a:latin typeface="Cambria Math" charset="0"/>
                        </a:rPr>
                        <m:t>𝑠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𝑅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𝑠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charset="0"/>
                            </a:rPr>
                            <m:t>=0</m:t>
                          </m:r>
                        </m:e>
                      </m:d>
                    </m:oMath>
                  </m:oMathPara>
                </a14:m>
                <a:endParaRPr lang="en-US" dirty="0" smtClean="0"/>
              </a:p>
              <a:p>
                <a:pPr algn="ctr"/>
                <a:r>
                  <a:rPr lang="en-US" dirty="0" smtClean="0"/>
                  <a:t>Noise = 0.2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𝑛</m:t>
                      </m:r>
                      <m:r>
                        <a:rPr lang="en-US" b="0" i="1" smtClean="0">
                          <a:latin typeface="Cambria Math" charset="0"/>
                        </a:rPr>
                        <m:t>=10</m:t>
                      </m:r>
                    </m:oMath>
                  </m:oMathPara>
                </a14:m>
                <a:endParaRPr lang="en-US" dirty="0" smtClean="0"/>
              </a:p>
              <a:p>
                <a:pPr algn="ctr"/>
                <a:endParaRPr lang="en-US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charset="0"/>
                        </a:rPr>
                        <m:t>𝑄</m:t>
                      </m:r>
                      <m:d>
                        <m:dPr>
                          <m:ctrlPr>
                            <a:rPr lang="en-US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charset="0"/>
                            </a:rPr>
                            <m:t>𝑁</m:t>
                          </m:r>
                          <m:r>
                            <a:rPr lang="en-US" i="1">
                              <a:latin typeface="Cambria Math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𝑎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𝑁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charset="0"/>
                        </a:rPr>
                        <m:t>=3</m:t>
                      </m:r>
                    </m:oMath>
                  </m:oMathPara>
                </a14:m>
                <a:endParaRPr lang="en-US" dirty="0" smtClean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charset="0"/>
                        </a:rPr>
                        <m:t>𝑄</m:t>
                      </m:r>
                      <m:d>
                        <m:dPr>
                          <m:ctrlPr>
                            <a:rPr lang="en-US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  <m:r>
                            <a:rPr lang="en-US" i="1">
                              <a:latin typeface="Cambria Math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𝑎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𝑊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</a:rPr>
                        <m:t>−2</m:t>
                      </m:r>
                    </m:oMath>
                  </m:oMathPara>
                </a14:m>
                <a:endParaRPr lang="en-US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charset="0"/>
                        </a:rPr>
                        <m:t>𝑄</m:t>
                      </m:r>
                      <m:d>
                        <m:dPr>
                          <m:ctrlPr>
                            <a:rPr lang="en-US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𝐸</m:t>
                          </m:r>
                          <m:r>
                            <a:rPr lang="en-US" i="1">
                              <a:latin typeface="Cambria Math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𝑎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𝐸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</a:rPr>
                        <m:t>−1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192" y="1455906"/>
                <a:ext cx="1847088" cy="2918299"/>
              </a:xfrm>
              <a:prstGeom prst="rect">
                <a:avLst/>
              </a:prstGeom>
              <a:blipFill rotWithShape="0">
                <a:blip r:embed="rId3"/>
                <a:stretch>
                  <a:fillRect t="-12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7615308" y="4779723"/>
                <a:ext cx="3574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0.1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5308" y="4779723"/>
                <a:ext cx="357470" cy="276999"/>
              </a:xfrm>
              <a:prstGeom prst="rect">
                <a:avLst/>
              </a:prstGeom>
              <a:blipFill rotWithShape="0">
                <a:blip r:embed="rId4"/>
                <a:stretch>
                  <a:fillRect l="-13559" r="-16949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4922731" y="4794786"/>
                <a:ext cx="3574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0.1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2731" y="4794786"/>
                <a:ext cx="357470" cy="276999"/>
              </a:xfrm>
              <a:prstGeom prst="rect">
                <a:avLst/>
              </a:prstGeom>
              <a:blipFill rotWithShape="0">
                <a:blip r:embed="rId5"/>
                <a:stretch>
                  <a:fillRect l="-15517" r="-17241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6684950" y="4141129"/>
                <a:ext cx="3574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0.8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4950" y="4141129"/>
                <a:ext cx="357470" cy="276999"/>
              </a:xfrm>
              <a:prstGeom prst="rect">
                <a:avLst/>
              </a:prstGeom>
              <a:blipFill rotWithShape="0">
                <a:blip r:embed="rId6"/>
                <a:stretch>
                  <a:fillRect l="-15517" r="-17241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41202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4" grpId="0"/>
      <p:bldP spid="25" grpId="0"/>
      <p:bldP spid="26" grpId="0"/>
      <p:bldP spid="2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 value updates with 30 observations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9856717" y="1763116"/>
            <a:ext cx="2195726" cy="4247317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algn="ctr"/>
            <a:r>
              <a:rPr lang="en-US" dirty="0" smtClean="0"/>
              <a:t>N</a:t>
            </a:r>
          </a:p>
          <a:p>
            <a:pPr algn="ctr"/>
            <a:r>
              <a:rPr lang="en-US" dirty="0" smtClean="0"/>
              <a:t>N</a:t>
            </a:r>
          </a:p>
          <a:p>
            <a:pPr algn="ctr"/>
            <a:r>
              <a:rPr lang="en-US" dirty="0" smtClean="0"/>
              <a:t>N</a:t>
            </a:r>
          </a:p>
          <a:p>
            <a:pPr algn="ctr"/>
            <a:r>
              <a:rPr lang="en-US" dirty="0" smtClean="0"/>
              <a:t>E</a:t>
            </a:r>
          </a:p>
          <a:p>
            <a:pPr algn="ctr"/>
            <a:r>
              <a:rPr lang="en-US" dirty="0" smtClean="0"/>
              <a:t>N</a:t>
            </a:r>
          </a:p>
          <a:p>
            <a:pPr algn="ctr"/>
            <a:r>
              <a:rPr lang="en-US" dirty="0" smtClean="0"/>
              <a:t>E</a:t>
            </a:r>
          </a:p>
          <a:p>
            <a:pPr algn="ctr"/>
            <a:r>
              <a:rPr lang="en-US" dirty="0" smtClean="0"/>
              <a:t>N</a:t>
            </a:r>
          </a:p>
          <a:p>
            <a:pPr algn="ctr"/>
            <a:r>
              <a:rPr lang="en-US" dirty="0" smtClean="0"/>
              <a:t>N</a:t>
            </a:r>
          </a:p>
          <a:p>
            <a:pPr algn="ctr"/>
            <a:r>
              <a:rPr lang="en-US" dirty="0" smtClean="0"/>
              <a:t>W</a:t>
            </a:r>
          </a:p>
          <a:p>
            <a:pPr algn="ctr"/>
            <a:r>
              <a:rPr lang="en-US" dirty="0" smtClean="0"/>
              <a:t>N</a:t>
            </a:r>
          </a:p>
          <a:p>
            <a:pPr algn="ctr"/>
            <a:r>
              <a:rPr lang="en-US" dirty="0" smtClean="0"/>
              <a:t>W</a:t>
            </a:r>
          </a:p>
          <a:p>
            <a:pPr algn="ctr"/>
            <a:r>
              <a:rPr lang="en-US" dirty="0" smtClean="0"/>
              <a:t>N</a:t>
            </a:r>
          </a:p>
          <a:p>
            <a:pPr algn="ctr"/>
            <a:r>
              <a:rPr lang="en-US" dirty="0" smtClean="0"/>
              <a:t>N</a:t>
            </a:r>
          </a:p>
          <a:p>
            <a:pPr algn="ctr"/>
            <a:r>
              <a:rPr lang="en-US" dirty="0" smtClean="0"/>
              <a:t>N</a:t>
            </a:r>
          </a:p>
          <a:p>
            <a:pPr algn="ctr"/>
            <a:r>
              <a:rPr lang="en-US" dirty="0" smtClean="0"/>
              <a:t>N</a:t>
            </a:r>
          </a:p>
          <a:p>
            <a:pPr algn="ctr"/>
            <a:r>
              <a:rPr lang="en-US" dirty="0" smtClean="0"/>
              <a:t>E</a:t>
            </a:r>
          </a:p>
          <a:p>
            <a:pPr algn="ctr"/>
            <a:r>
              <a:rPr lang="en-US" dirty="0" smtClean="0"/>
              <a:t>E</a:t>
            </a:r>
          </a:p>
          <a:p>
            <a:pPr algn="ctr"/>
            <a:r>
              <a:rPr lang="en-US" dirty="0" smtClean="0"/>
              <a:t>N</a:t>
            </a:r>
          </a:p>
          <a:p>
            <a:pPr algn="ctr"/>
            <a:r>
              <a:rPr lang="en-US" dirty="0" smtClean="0"/>
              <a:t>N</a:t>
            </a:r>
          </a:p>
          <a:p>
            <a:pPr algn="ctr"/>
            <a:r>
              <a:rPr lang="en-US" dirty="0" smtClean="0"/>
              <a:t>N</a:t>
            </a:r>
          </a:p>
          <a:p>
            <a:pPr algn="ctr"/>
            <a:r>
              <a:rPr lang="en-US" dirty="0" smtClean="0"/>
              <a:t>N</a:t>
            </a:r>
          </a:p>
          <a:p>
            <a:pPr algn="ctr"/>
            <a:r>
              <a:rPr lang="en-US" dirty="0" smtClean="0"/>
              <a:t>N</a:t>
            </a:r>
          </a:p>
          <a:p>
            <a:pPr algn="ctr"/>
            <a:r>
              <a:rPr lang="en-US" dirty="0" smtClean="0"/>
              <a:t>N</a:t>
            </a:r>
          </a:p>
          <a:p>
            <a:pPr algn="ctr"/>
            <a:r>
              <a:rPr lang="en-US" dirty="0" smtClean="0"/>
              <a:t>N</a:t>
            </a:r>
          </a:p>
          <a:p>
            <a:pPr algn="ctr"/>
            <a:r>
              <a:rPr lang="en-US" dirty="0" smtClean="0"/>
              <a:t>N</a:t>
            </a:r>
          </a:p>
          <a:p>
            <a:pPr algn="ctr"/>
            <a:r>
              <a:rPr lang="en-US" dirty="0" smtClean="0"/>
              <a:t>N</a:t>
            </a:r>
          </a:p>
          <a:p>
            <a:pPr algn="ctr"/>
            <a:r>
              <a:rPr lang="en-US" dirty="0" smtClean="0"/>
              <a:t>N</a:t>
            </a:r>
          </a:p>
          <a:p>
            <a:pPr algn="ctr"/>
            <a:r>
              <a:rPr lang="en-US" dirty="0" smtClean="0"/>
              <a:t>W</a:t>
            </a:r>
          </a:p>
          <a:p>
            <a:pPr algn="ctr"/>
            <a:r>
              <a:rPr lang="en-US" dirty="0" smtClean="0"/>
              <a:t>N</a:t>
            </a:r>
          </a:p>
          <a:p>
            <a:pPr algn="ctr"/>
            <a:r>
              <a:rPr lang="en-US" dirty="0"/>
              <a:t>N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3959347" y="1145174"/>
            <a:ext cx="4902070" cy="2475430"/>
            <a:chOff x="4824984" y="1481328"/>
            <a:chExt cx="2654808" cy="2468880"/>
          </a:xfrm>
        </p:grpSpPr>
        <p:sp>
          <p:nvSpPr>
            <p:cNvPr id="4" name="Oval 3"/>
            <p:cNvSpPr/>
            <p:nvPr/>
          </p:nvSpPr>
          <p:spPr>
            <a:xfrm>
              <a:off x="4824984" y="1481328"/>
              <a:ext cx="2654808" cy="246888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  <a:alpha val="53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431536" y="1878305"/>
              <a:ext cx="3657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mtClean="0"/>
                <a:t>3</a:t>
              </a:r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309360" y="2062971"/>
              <a:ext cx="3657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mtClean="0"/>
                <a:t>3</a:t>
              </a:r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413248" y="2459948"/>
              <a:ext cx="3657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3</a:t>
              </a:r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912864" y="2762613"/>
              <a:ext cx="3657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mtClean="0"/>
                <a:t>3</a:t>
              </a:r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969508" y="3131945"/>
              <a:ext cx="3657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mtClean="0"/>
                <a:t>3</a:t>
              </a:r>
              <a:endParaRPr lang="en-US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5690642" y="1713590"/>
              <a:ext cx="3657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mtClean="0"/>
                <a:t>3</a:t>
              </a:r>
              <a:endParaRPr lang="en-US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6233402" y="1693639"/>
              <a:ext cx="3657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mtClean="0"/>
                <a:t>3</a:t>
              </a:r>
              <a:endParaRPr lang="en-US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6729984" y="2037883"/>
              <a:ext cx="3657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mtClean="0"/>
                <a:t>3</a:t>
              </a:r>
              <a:endParaRPr lang="en-US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6532608" y="2544414"/>
              <a:ext cx="3657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mtClean="0"/>
                <a:t>3</a:t>
              </a:r>
              <a:endParaRPr lang="en-US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6414462" y="3061860"/>
              <a:ext cx="3657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mtClean="0"/>
                <a:t>3</a:t>
              </a:r>
              <a:endParaRPr lang="en-US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6011079" y="2567192"/>
              <a:ext cx="3657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mtClean="0"/>
                <a:t>3</a:t>
              </a:r>
              <a:endParaRPr lang="en-US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5743969" y="2110588"/>
              <a:ext cx="3657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mtClean="0"/>
                <a:t>3</a:t>
              </a:r>
              <a:endParaRPr lang="en-US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5662449" y="2764723"/>
              <a:ext cx="3657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mtClean="0"/>
                <a:t>3</a:t>
              </a:r>
              <a:endParaRPr lang="en-US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5481086" y="3135316"/>
              <a:ext cx="3657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mtClean="0"/>
                <a:t>3</a:t>
              </a:r>
              <a:endParaRPr lang="en-US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5114332" y="2407216"/>
              <a:ext cx="3657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mtClean="0"/>
                <a:t>3</a:t>
              </a:r>
              <a:endParaRPr lang="en-US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5152916" y="1912969"/>
              <a:ext cx="3657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mtClean="0"/>
                <a:t>3</a:t>
              </a:r>
              <a:endParaRPr lang="en-US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4976543" y="2751858"/>
              <a:ext cx="3657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mtClean="0"/>
                <a:t>3</a:t>
              </a:r>
              <a:endParaRPr lang="en-US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5163842" y="3225262"/>
              <a:ext cx="3657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mtClean="0"/>
                <a:t>3</a:t>
              </a:r>
              <a:endParaRPr lang="en-US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5845329" y="3387630"/>
              <a:ext cx="3657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mtClean="0"/>
                <a:t>3</a:t>
              </a:r>
              <a:endParaRPr lang="en-US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6201353" y="3369273"/>
              <a:ext cx="3657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mtClean="0"/>
                <a:t>3</a:t>
              </a:r>
              <a:endParaRPr lang="en-US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6243151" y="2494063"/>
              <a:ext cx="3657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mtClean="0"/>
                <a:t>3</a:t>
              </a:r>
              <a:endParaRPr lang="en-US"/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5947216" y="1819391"/>
              <a:ext cx="3657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mtClean="0"/>
                <a:t>3</a:t>
              </a:r>
              <a:endParaRPr lang="en-US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6521232" y="1837610"/>
              <a:ext cx="3657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mtClean="0"/>
                <a:t>3</a:t>
              </a:r>
              <a:endParaRPr lang="en-US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2972171" y="4719537"/>
            <a:ext cx="1394071" cy="1191246"/>
            <a:chOff x="2625328" y="3950208"/>
            <a:chExt cx="1745504" cy="1471809"/>
          </a:xfrm>
        </p:grpSpPr>
        <p:sp>
          <p:nvSpPr>
            <p:cNvPr id="6" name="Oval 5"/>
            <p:cNvSpPr/>
            <p:nvPr/>
          </p:nvSpPr>
          <p:spPr>
            <a:xfrm>
              <a:off x="2625328" y="3950208"/>
              <a:ext cx="1745504" cy="1471809"/>
            </a:xfrm>
            <a:prstGeom prst="ellipse">
              <a:avLst/>
            </a:prstGeom>
            <a:solidFill>
              <a:schemeClr val="accent4">
                <a:lumMod val="60000"/>
                <a:lumOff val="40000"/>
                <a:alpha val="53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916936" y="4378440"/>
              <a:ext cx="502920" cy="376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mtClean="0"/>
                <a:t>-2</a:t>
              </a:r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 flipH="1">
              <a:off x="3560064" y="4385547"/>
              <a:ext cx="548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mtClean="0"/>
                <a:t>-2</a:t>
              </a:r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 flipH="1">
              <a:off x="3285744" y="4820886"/>
              <a:ext cx="548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mtClean="0"/>
                <a:t>-2</a:t>
              </a:r>
              <a:endParaRPr lang="en-US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8341932" y="4656391"/>
            <a:ext cx="1461252" cy="1317538"/>
            <a:chOff x="8339328" y="4563106"/>
            <a:chExt cx="1024128" cy="963168"/>
          </a:xfrm>
        </p:grpSpPr>
        <p:sp>
          <p:nvSpPr>
            <p:cNvPr id="7" name="Oval 6"/>
            <p:cNvSpPr/>
            <p:nvPr/>
          </p:nvSpPr>
          <p:spPr>
            <a:xfrm>
              <a:off x="8339328" y="4563106"/>
              <a:ext cx="1024128" cy="963168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53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/>
            <p:cNvSpPr txBox="1"/>
            <p:nvPr/>
          </p:nvSpPr>
          <p:spPr>
            <a:xfrm flipH="1">
              <a:off x="8577072" y="4860024"/>
              <a:ext cx="318422" cy="2073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-1</a:t>
              </a:r>
              <a:endParaRPr lang="en-US" dirty="0"/>
            </a:p>
          </p:txBody>
        </p:sp>
        <p:sp>
          <p:nvSpPr>
            <p:cNvPr id="35" name="TextBox 34"/>
            <p:cNvSpPr txBox="1"/>
            <p:nvPr/>
          </p:nvSpPr>
          <p:spPr>
            <a:xfrm flipH="1">
              <a:off x="8919368" y="4755636"/>
              <a:ext cx="318422" cy="2073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-1</a:t>
              </a:r>
              <a:endParaRPr lang="en-US" dirty="0"/>
            </a:p>
          </p:txBody>
        </p:sp>
        <p:sp>
          <p:nvSpPr>
            <p:cNvPr id="38" name="TextBox 37"/>
            <p:cNvSpPr txBox="1"/>
            <p:nvPr/>
          </p:nvSpPr>
          <p:spPr>
            <a:xfrm flipH="1">
              <a:off x="8962638" y="5121935"/>
              <a:ext cx="318422" cy="2073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-1</a:t>
              </a:r>
              <a:endParaRPr lang="en-US" dirty="0"/>
            </a:p>
          </p:txBody>
        </p:sp>
        <p:sp>
          <p:nvSpPr>
            <p:cNvPr id="39" name="TextBox 38"/>
            <p:cNvSpPr txBox="1"/>
            <p:nvPr/>
          </p:nvSpPr>
          <p:spPr>
            <a:xfrm flipH="1">
              <a:off x="8556949" y="5126423"/>
              <a:ext cx="318422" cy="2073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-1</a:t>
              </a:r>
              <a:endParaRPr lang="en-US" dirty="0"/>
            </a:p>
          </p:txBody>
        </p:sp>
      </p:grpSp>
      <p:sp>
        <p:nvSpPr>
          <p:cNvPr id="21" name="Up Arrow 20"/>
          <p:cNvSpPr/>
          <p:nvPr/>
        </p:nvSpPr>
        <p:spPr>
          <a:xfrm>
            <a:off x="6128261" y="3707232"/>
            <a:ext cx="601218" cy="1082308"/>
          </a:xfrm>
          <a:prstGeom prst="up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Up Arrow 21"/>
          <p:cNvSpPr/>
          <p:nvPr/>
        </p:nvSpPr>
        <p:spPr>
          <a:xfrm rot="5400000">
            <a:off x="7613504" y="4849702"/>
            <a:ext cx="418872" cy="930917"/>
          </a:xfrm>
          <a:prstGeom prst="upArrow">
            <a:avLst/>
          </a:prstGeom>
          <a:solidFill>
            <a:schemeClr val="bg1"/>
          </a:solidFill>
          <a:ln w="381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Up Arrow 22"/>
          <p:cNvSpPr/>
          <p:nvPr/>
        </p:nvSpPr>
        <p:spPr>
          <a:xfrm rot="16200000">
            <a:off x="4804148" y="4830778"/>
            <a:ext cx="418875" cy="968768"/>
          </a:xfrm>
          <a:prstGeom prst="upArrow">
            <a:avLst/>
          </a:prstGeom>
          <a:solidFill>
            <a:schemeClr val="bg1"/>
          </a:solidFill>
          <a:ln w="381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8238405" y="1220459"/>
            <a:ext cx="11206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North</a:t>
            </a:r>
            <a:endParaRPr lang="en-US" sz="2000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2693607" y="3787568"/>
            <a:ext cx="11206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West</a:t>
            </a:r>
            <a:endParaRPr lang="en-US" sz="2000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8474057" y="4248386"/>
            <a:ext cx="11206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East</a:t>
            </a:r>
            <a:endParaRPr lang="en-US" sz="2000" b="1" dirty="0"/>
          </a:p>
        </p:txBody>
      </p:sp>
      <p:sp>
        <p:nvSpPr>
          <p:cNvPr id="27" name="Rectangle 26"/>
          <p:cNvSpPr/>
          <p:nvPr/>
        </p:nvSpPr>
        <p:spPr>
          <a:xfrm>
            <a:off x="5898518" y="4918223"/>
            <a:ext cx="1060704" cy="965892"/>
          </a:xfrm>
          <a:prstGeom prst="rect">
            <a:avLst/>
          </a:prstGeom>
          <a:solidFill>
            <a:srgbClr val="7030A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</a:rPr>
              <a:t>1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073272" y="6179272"/>
            <a:ext cx="7132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 smtClean="0"/>
              <a:t>2.37</a:t>
            </a:r>
            <a:endParaRPr lang="en-US" sz="2000" i="1" dirty="0"/>
          </a:p>
        </p:txBody>
      </p:sp>
      <p:cxnSp>
        <p:nvCxnSpPr>
          <p:cNvPr id="30" name="Straight Arrow Connector 29"/>
          <p:cNvCxnSpPr>
            <a:stCxn id="28" idx="0"/>
            <a:endCxn id="27" idx="2"/>
          </p:cNvCxnSpPr>
          <p:nvPr/>
        </p:nvCxnSpPr>
        <p:spPr>
          <a:xfrm flipH="1" flipV="1">
            <a:off x="6428870" y="5884115"/>
            <a:ext cx="1018" cy="2951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6245990" y="5401169"/>
            <a:ext cx="365760" cy="0"/>
          </a:xfrm>
          <a:prstGeom prst="line">
            <a:avLst/>
          </a:prstGeom>
          <a:ln w="635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534192" y="1455906"/>
                <a:ext cx="1847088" cy="29182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u="sng" dirty="0" smtClean="0"/>
                  <a:t>Parameters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𝛾</m:t>
                      </m:r>
                      <m:r>
                        <a:rPr lang="en-US" b="0" i="1" smtClean="0">
                          <a:latin typeface="Cambria Math" charset="0"/>
                        </a:rPr>
                        <m:t>=1</m:t>
                      </m:r>
                    </m:oMath>
                  </m:oMathPara>
                </a14:m>
                <a:endParaRPr lang="en-US" b="0" dirty="0" smtClean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𝛼</m:t>
                      </m:r>
                      <m:r>
                        <a:rPr lang="en-US" b="0" i="1" smtClean="0">
                          <a:latin typeface="Cambria Math" charset="0"/>
                        </a:rPr>
                        <m:t>=0.5</m:t>
                      </m:r>
                    </m:oMath>
                  </m:oMathPara>
                </a14:m>
                <a:endParaRPr lang="en-US" b="0" dirty="0" smtClean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∀</m:t>
                      </m:r>
                      <m:r>
                        <a:rPr lang="en-US" b="0" i="1" smtClean="0">
                          <a:latin typeface="Cambria Math" charset="0"/>
                        </a:rPr>
                        <m:t>𝑠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𝑅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𝑠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charset="0"/>
                            </a:rPr>
                            <m:t>=0</m:t>
                          </m:r>
                        </m:e>
                      </m:d>
                    </m:oMath>
                  </m:oMathPara>
                </a14:m>
                <a:endParaRPr lang="en-US" dirty="0" smtClean="0"/>
              </a:p>
              <a:p>
                <a:pPr algn="ctr"/>
                <a:r>
                  <a:rPr lang="en-US" dirty="0" smtClean="0"/>
                  <a:t>Noise = 0.2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𝑛</m:t>
                      </m:r>
                      <m:r>
                        <a:rPr lang="en-US" b="0" i="1" smtClean="0">
                          <a:latin typeface="Cambria Math" charset="0"/>
                        </a:rPr>
                        <m:t>=10</m:t>
                      </m:r>
                    </m:oMath>
                  </m:oMathPara>
                </a14:m>
                <a:endParaRPr lang="en-US" dirty="0" smtClean="0"/>
              </a:p>
              <a:p>
                <a:pPr algn="ctr"/>
                <a:endParaRPr lang="en-US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charset="0"/>
                        </a:rPr>
                        <m:t>𝑄</m:t>
                      </m:r>
                      <m:d>
                        <m:dPr>
                          <m:ctrlPr>
                            <a:rPr lang="en-US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charset="0"/>
                            </a:rPr>
                            <m:t>𝑁</m:t>
                          </m:r>
                          <m:r>
                            <a:rPr lang="en-US" i="1">
                              <a:latin typeface="Cambria Math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𝑎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𝑁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charset="0"/>
                        </a:rPr>
                        <m:t>=3</m:t>
                      </m:r>
                    </m:oMath>
                  </m:oMathPara>
                </a14:m>
                <a:endParaRPr lang="en-US" dirty="0" smtClean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charset="0"/>
                        </a:rPr>
                        <m:t>𝑄</m:t>
                      </m:r>
                      <m:d>
                        <m:dPr>
                          <m:ctrlPr>
                            <a:rPr lang="en-US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  <m:r>
                            <a:rPr lang="en-US" i="1">
                              <a:latin typeface="Cambria Math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𝑎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𝑊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</a:rPr>
                        <m:t>−2</m:t>
                      </m:r>
                    </m:oMath>
                  </m:oMathPara>
                </a14:m>
                <a:endParaRPr lang="en-US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charset="0"/>
                        </a:rPr>
                        <m:t>𝑄</m:t>
                      </m:r>
                      <m:d>
                        <m:dPr>
                          <m:ctrlPr>
                            <a:rPr lang="en-US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𝐸</m:t>
                          </m:r>
                          <m:r>
                            <a:rPr lang="en-US" i="1">
                              <a:latin typeface="Cambria Math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𝑎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𝐸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</a:rPr>
                        <m:t>−1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192" y="1455906"/>
                <a:ext cx="1847088" cy="2918299"/>
              </a:xfrm>
              <a:prstGeom prst="rect">
                <a:avLst/>
              </a:prstGeom>
              <a:blipFill rotWithShape="0">
                <a:blip r:embed="rId3"/>
                <a:stretch>
                  <a:fillRect t="-12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7615308" y="4779723"/>
                <a:ext cx="3574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0.1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5308" y="4779723"/>
                <a:ext cx="357470" cy="276999"/>
              </a:xfrm>
              <a:prstGeom prst="rect">
                <a:avLst/>
              </a:prstGeom>
              <a:blipFill rotWithShape="0">
                <a:blip r:embed="rId4"/>
                <a:stretch>
                  <a:fillRect l="-13559" r="-16949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4922731" y="4794786"/>
                <a:ext cx="3574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0.1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2731" y="4794786"/>
                <a:ext cx="357470" cy="276999"/>
              </a:xfrm>
              <a:prstGeom prst="rect">
                <a:avLst/>
              </a:prstGeom>
              <a:blipFill rotWithShape="0">
                <a:blip r:embed="rId5"/>
                <a:stretch>
                  <a:fillRect l="-15517" r="-17241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6684950" y="4141129"/>
                <a:ext cx="3574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0.8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4950" y="4141129"/>
                <a:ext cx="357470" cy="276999"/>
              </a:xfrm>
              <a:prstGeom prst="rect">
                <a:avLst/>
              </a:prstGeom>
              <a:blipFill rotWithShape="0">
                <a:blip r:embed="rId6"/>
                <a:stretch>
                  <a:fillRect l="-15517" r="-17241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/>
          <p:cNvSpPr/>
          <p:nvPr/>
        </p:nvSpPr>
        <p:spPr>
          <a:xfrm>
            <a:off x="10232010" y="1421803"/>
            <a:ext cx="14451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u="sng"/>
              <a:t>Observations</a:t>
            </a:r>
            <a:endParaRPr lang="en-US" b="1" u="sng" dirty="0"/>
          </a:p>
        </p:txBody>
      </p:sp>
    </p:spTree>
    <p:extLst>
      <p:ext uri="{BB962C8B-B14F-4D97-AF65-F5344CB8AC3E}">
        <p14:creationId xmlns:p14="http://schemas.microsoft.com/office/powerpoint/2010/main" val="1381290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4" grpId="0"/>
      <p:bldP spid="25" grpId="0"/>
      <p:bldP spid="26" grpId="0"/>
      <p:bldP spid="2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 value updates with 30 observations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9856716" y="1763116"/>
            <a:ext cx="2335283" cy="4120999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algn="ctr"/>
            <a:r>
              <a:rPr lang="en-US" dirty="0" smtClean="0"/>
              <a:t>N</a:t>
            </a:r>
          </a:p>
          <a:p>
            <a:pPr algn="ctr"/>
            <a:r>
              <a:rPr lang="en-US" dirty="0" smtClean="0"/>
              <a:t>N</a:t>
            </a:r>
          </a:p>
          <a:p>
            <a:pPr algn="ctr"/>
            <a:r>
              <a:rPr lang="en-US" dirty="0" smtClean="0"/>
              <a:t>N</a:t>
            </a:r>
          </a:p>
          <a:p>
            <a:pPr algn="ctr"/>
            <a:r>
              <a:rPr lang="en-US" dirty="0" smtClean="0"/>
              <a:t>N</a:t>
            </a:r>
          </a:p>
          <a:p>
            <a:pPr algn="ctr"/>
            <a:r>
              <a:rPr lang="en-US" dirty="0" smtClean="0"/>
              <a:t>W</a:t>
            </a:r>
          </a:p>
          <a:p>
            <a:pPr algn="ctr"/>
            <a:r>
              <a:rPr lang="en-US" dirty="0" smtClean="0"/>
              <a:t>N</a:t>
            </a:r>
          </a:p>
          <a:p>
            <a:pPr algn="ctr"/>
            <a:r>
              <a:rPr lang="en-US" dirty="0" smtClean="0"/>
              <a:t>N</a:t>
            </a:r>
          </a:p>
          <a:p>
            <a:pPr algn="ctr"/>
            <a:r>
              <a:rPr lang="en-US" dirty="0" smtClean="0"/>
              <a:t>E</a:t>
            </a:r>
          </a:p>
          <a:p>
            <a:pPr algn="ctr"/>
            <a:r>
              <a:rPr lang="en-US" dirty="0" smtClean="0"/>
              <a:t>N</a:t>
            </a:r>
          </a:p>
          <a:p>
            <a:pPr algn="ctr"/>
            <a:r>
              <a:rPr lang="en-US" dirty="0" smtClean="0"/>
              <a:t>W</a:t>
            </a:r>
          </a:p>
          <a:p>
            <a:pPr algn="ctr"/>
            <a:r>
              <a:rPr lang="en-US" dirty="0" smtClean="0"/>
              <a:t>N</a:t>
            </a:r>
          </a:p>
          <a:p>
            <a:pPr algn="ctr"/>
            <a:r>
              <a:rPr lang="en-US" dirty="0" smtClean="0"/>
              <a:t>N</a:t>
            </a:r>
          </a:p>
          <a:p>
            <a:pPr algn="ctr"/>
            <a:r>
              <a:rPr lang="en-US" dirty="0" smtClean="0"/>
              <a:t>N</a:t>
            </a:r>
          </a:p>
          <a:p>
            <a:pPr algn="ctr"/>
            <a:r>
              <a:rPr lang="en-US" dirty="0" smtClean="0"/>
              <a:t>N</a:t>
            </a:r>
          </a:p>
          <a:p>
            <a:pPr algn="ctr"/>
            <a:r>
              <a:rPr lang="en-US" dirty="0" smtClean="0"/>
              <a:t>E</a:t>
            </a:r>
          </a:p>
          <a:p>
            <a:pPr algn="ctr"/>
            <a:r>
              <a:rPr lang="en-US" dirty="0" smtClean="0"/>
              <a:t>N</a:t>
            </a:r>
          </a:p>
          <a:p>
            <a:pPr algn="ctr"/>
            <a:r>
              <a:rPr lang="en-US" dirty="0" smtClean="0"/>
              <a:t>N</a:t>
            </a:r>
          </a:p>
          <a:p>
            <a:pPr algn="ctr"/>
            <a:r>
              <a:rPr lang="en-US" dirty="0" smtClean="0"/>
              <a:t>N</a:t>
            </a:r>
          </a:p>
          <a:p>
            <a:pPr algn="ctr"/>
            <a:r>
              <a:rPr lang="en-US" dirty="0" smtClean="0"/>
              <a:t>N</a:t>
            </a:r>
          </a:p>
          <a:p>
            <a:pPr algn="ctr"/>
            <a:r>
              <a:rPr lang="en-US" dirty="0" smtClean="0"/>
              <a:t>N</a:t>
            </a:r>
          </a:p>
          <a:p>
            <a:pPr algn="ctr"/>
            <a:r>
              <a:rPr lang="en-US" dirty="0" smtClean="0"/>
              <a:t>N</a:t>
            </a:r>
          </a:p>
          <a:p>
            <a:pPr algn="ctr"/>
            <a:r>
              <a:rPr lang="en-US" dirty="0" smtClean="0"/>
              <a:t>N</a:t>
            </a:r>
          </a:p>
          <a:p>
            <a:pPr algn="ctr"/>
            <a:r>
              <a:rPr lang="en-US" dirty="0" smtClean="0"/>
              <a:t>N</a:t>
            </a:r>
          </a:p>
          <a:p>
            <a:pPr algn="ctr"/>
            <a:r>
              <a:rPr lang="en-US" dirty="0" smtClean="0"/>
              <a:t>N</a:t>
            </a:r>
          </a:p>
          <a:p>
            <a:pPr algn="ctr"/>
            <a:r>
              <a:rPr lang="en-US" dirty="0" smtClean="0"/>
              <a:t>E</a:t>
            </a:r>
          </a:p>
          <a:p>
            <a:pPr algn="ctr"/>
            <a:r>
              <a:rPr lang="en-US" dirty="0" smtClean="0"/>
              <a:t>W</a:t>
            </a:r>
          </a:p>
          <a:p>
            <a:pPr algn="ctr"/>
            <a:r>
              <a:rPr lang="en-US" dirty="0" smtClean="0"/>
              <a:t>N</a:t>
            </a:r>
          </a:p>
          <a:p>
            <a:pPr algn="ctr"/>
            <a:r>
              <a:rPr lang="en-US" dirty="0" smtClean="0"/>
              <a:t>N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3959347" y="1145174"/>
            <a:ext cx="4902070" cy="2475430"/>
            <a:chOff x="4824984" y="1481328"/>
            <a:chExt cx="2654808" cy="2468880"/>
          </a:xfrm>
        </p:grpSpPr>
        <p:sp>
          <p:nvSpPr>
            <p:cNvPr id="4" name="Oval 3"/>
            <p:cNvSpPr/>
            <p:nvPr/>
          </p:nvSpPr>
          <p:spPr>
            <a:xfrm>
              <a:off x="4824984" y="1481328"/>
              <a:ext cx="2654808" cy="246888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  <a:alpha val="53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431536" y="1878305"/>
              <a:ext cx="3657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mtClean="0"/>
                <a:t>3</a:t>
              </a:r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309360" y="2062971"/>
              <a:ext cx="3657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mtClean="0"/>
                <a:t>3</a:t>
              </a:r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413248" y="2459948"/>
              <a:ext cx="3657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3</a:t>
              </a:r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912864" y="2762613"/>
              <a:ext cx="3657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mtClean="0"/>
                <a:t>3</a:t>
              </a:r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969508" y="3131945"/>
              <a:ext cx="3657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mtClean="0"/>
                <a:t>3</a:t>
              </a:r>
              <a:endParaRPr lang="en-US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5690642" y="1713590"/>
              <a:ext cx="3657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mtClean="0"/>
                <a:t>3</a:t>
              </a:r>
              <a:endParaRPr lang="en-US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6233402" y="1693639"/>
              <a:ext cx="3657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mtClean="0"/>
                <a:t>3</a:t>
              </a:r>
              <a:endParaRPr lang="en-US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6729984" y="2037883"/>
              <a:ext cx="3657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mtClean="0"/>
                <a:t>3</a:t>
              </a:r>
              <a:endParaRPr lang="en-US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6532608" y="2544414"/>
              <a:ext cx="3657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mtClean="0"/>
                <a:t>3</a:t>
              </a:r>
              <a:endParaRPr lang="en-US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6414462" y="3061860"/>
              <a:ext cx="3657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mtClean="0"/>
                <a:t>3</a:t>
              </a:r>
              <a:endParaRPr lang="en-US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6011079" y="2567192"/>
              <a:ext cx="3657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mtClean="0"/>
                <a:t>3</a:t>
              </a:r>
              <a:endParaRPr lang="en-US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5743969" y="2110588"/>
              <a:ext cx="3657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mtClean="0"/>
                <a:t>3</a:t>
              </a:r>
              <a:endParaRPr lang="en-US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5662449" y="2764723"/>
              <a:ext cx="3657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mtClean="0"/>
                <a:t>3</a:t>
              </a:r>
              <a:endParaRPr lang="en-US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5481086" y="3135316"/>
              <a:ext cx="3657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mtClean="0"/>
                <a:t>3</a:t>
              </a:r>
              <a:endParaRPr lang="en-US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5114332" y="2407216"/>
              <a:ext cx="3657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mtClean="0"/>
                <a:t>3</a:t>
              </a:r>
              <a:endParaRPr lang="en-US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5152916" y="1912969"/>
              <a:ext cx="3657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mtClean="0"/>
                <a:t>3</a:t>
              </a:r>
              <a:endParaRPr lang="en-US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4976543" y="2751858"/>
              <a:ext cx="3657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mtClean="0"/>
                <a:t>3</a:t>
              </a:r>
              <a:endParaRPr lang="en-US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5163842" y="3225262"/>
              <a:ext cx="3657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mtClean="0"/>
                <a:t>3</a:t>
              </a:r>
              <a:endParaRPr lang="en-US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5845329" y="3387630"/>
              <a:ext cx="3657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mtClean="0"/>
                <a:t>3</a:t>
              </a:r>
              <a:endParaRPr lang="en-US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6201353" y="3369273"/>
              <a:ext cx="3657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mtClean="0"/>
                <a:t>3</a:t>
              </a:r>
              <a:endParaRPr lang="en-US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6243151" y="2494063"/>
              <a:ext cx="3657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mtClean="0"/>
                <a:t>3</a:t>
              </a:r>
              <a:endParaRPr lang="en-US"/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5947216" y="1819391"/>
              <a:ext cx="3657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mtClean="0"/>
                <a:t>3</a:t>
              </a:r>
              <a:endParaRPr lang="en-US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6521232" y="1837610"/>
              <a:ext cx="3657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mtClean="0"/>
                <a:t>3</a:t>
              </a:r>
              <a:endParaRPr lang="en-US"/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6653744" y="3171744"/>
              <a:ext cx="3657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mtClean="0"/>
                <a:t>3</a:t>
              </a:r>
              <a:endParaRPr lang="en-US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2972171" y="4719537"/>
            <a:ext cx="1394071" cy="1191246"/>
            <a:chOff x="2625328" y="3950208"/>
            <a:chExt cx="1745504" cy="1471809"/>
          </a:xfrm>
        </p:grpSpPr>
        <p:sp>
          <p:nvSpPr>
            <p:cNvPr id="6" name="Oval 5"/>
            <p:cNvSpPr/>
            <p:nvPr/>
          </p:nvSpPr>
          <p:spPr>
            <a:xfrm>
              <a:off x="2625328" y="3950208"/>
              <a:ext cx="1745504" cy="1471809"/>
            </a:xfrm>
            <a:prstGeom prst="ellipse">
              <a:avLst/>
            </a:prstGeom>
            <a:solidFill>
              <a:schemeClr val="accent4">
                <a:lumMod val="60000"/>
                <a:lumOff val="40000"/>
                <a:alpha val="53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916936" y="4378440"/>
              <a:ext cx="502920" cy="376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mtClean="0"/>
                <a:t>-2</a:t>
              </a:r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 flipH="1">
              <a:off x="3560064" y="4385547"/>
              <a:ext cx="548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mtClean="0"/>
                <a:t>-2</a:t>
              </a:r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 flipH="1">
              <a:off x="3285744" y="4820886"/>
              <a:ext cx="548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mtClean="0"/>
                <a:t>-2</a:t>
              </a:r>
              <a:endParaRPr lang="en-US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8382984" y="4832354"/>
            <a:ext cx="1302807" cy="1011838"/>
            <a:chOff x="8363307" y="4781076"/>
            <a:chExt cx="913081" cy="739690"/>
          </a:xfrm>
        </p:grpSpPr>
        <p:sp>
          <p:nvSpPr>
            <p:cNvPr id="7" name="Oval 6"/>
            <p:cNvSpPr/>
            <p:nvPr/>
          </p:nvSpPr>
          <p:spPr>
            <a:xfrm>
              <a:off x="8363307" y="4781076"/>
              <a:ext cx="913081" cy="73969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53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/>
            <p:cNvSpPr txBox="1"/>
            <p:nvPr/>
          </p:nvSpPr>
          <p:spPr>
            <a:xfrm flipH="1">
              <a:off x="8577072" y="4860024"/>
              <a:ext cx="318422" cy="2073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-1</a:t>
              </a:r>
              <a:endParaRPr lang="en-US" dirty="0"/>
            </a:p>
          </p:txBody>
        </p:sp>
        <p:sp>
          <p:nvSpPr>
            <p:cNvPr id="35" name="TextBox 34"/>
            <p:cNvSpPr txBox="1"/>
            <p:nvPr/>
          </p:nvSpPr>
          <p:spPr>
            <a:xfrm flipH="1">
              <a:off x="8882942" y="5003907"/>
              <a:ext cx="318422" cy="2073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-1</a:t>
              </a:r>
              <a:endParaRPr lang="en-US" dirty="0"/>
            </a:p>
          </p:txBody>
        </p:sp>
        <p:sp>
          <p:nvSpPr>
            <p:cNvPr id="39" name="TextBox 38"/>
            <p:cNvSpPr txBox="1"/>
            <p:nvPr/>
          </p:nvSpPr>
          <p:spPr>
            <a:xfrm flipH="1">
              <a:off x="8556949" y="5126423"/>
              <a:ext cx="318422" cy="2073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-1</a:t>
              </a:r>
              <a:endParaRPr lang="en-US" dirty="0"/>
            </a:p>
          </p:txBody>
        </p:sp>
      </p:grpSp>
      <p:sp>
        <p:nvSpPr>
          <p:cNvPr id="21" name="Up Arrow 20"/>
          <p:cNvSpPr/>
          <p:nvPr/>
        </p:nvSpPr>
        <p:spPr>
          <a:xfrm>
            <a:off x="6128261" y="3707232"/>
            <a:ext cx="601218" cy="1082308"/>
          </a:xfrm>
          <a:prstGeom prst="up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Up Arrow 21"/>
          <p:cNvSpPr/>
          <p:nvPr/>
        </p:nvSpPr>
        <p:spPr>
          <a:xfrm rot="5400000">
            <a:off x="7613504" y="4849702"/>
            <a:ext cx="418872" cy="930917"/>
          </a:xfrm>
          <a:prstGeom prst="upArrow">
            <a:avLst/>
          </a:prstGeom>
          <a:solidFill>
            <a:schemeClr val="bg1"/>
          </a:solidFill>
          <a:ln w="381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Up Arrow 22"/>
          <p:cNvSpPr/>
          <p:nvPr/>
        </p:nvSpPr>
        <p:spPr>
          <a:xfrm rot="16200000">
            <a:off x="4804148" y="4830778"/>
            <a:ext cx="418875" cy="968768"/>
          </a:xfrm>
          <a:prstGeom prst="upArrow">
            <a:avLst/>
          </a:prstGeom>
          <a:solidFill>
            <a:schemeClr val="bg1"/>
          </a:solidFill>
          <a:ln w="381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8238405" y="1220459"/>
            <a:ext cx="11206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North</a:t>
            </a:r>
            <a:endParaRPr lang="en-US" sz="2000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2693607" y="3787568"/>
            <a:ext cx="11206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West</a:t>
            </a:r>
            <a:endParaRPr lang="en-US" sz="2000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8474057" y="4248386"/>
            <a:ext cx="11206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East</a:t>
            </a:r>
            <a:endParaRPr lang="en-US" sz="2000" b="1" dirty="0"/>
          </a:p>
        </p:txBody>
      </p:sp>
      <p:sp>
        <p:nvSpPr>
          <p:cNvPr id="27" name="Rectangle 26"/>
          <p:cNvSpPr/>
          <p:nvPr/>
        </p:nvSpPr>
        <p:spPr>
          <a:xfrm>
            <a:off x="5898518" y="4918223"/>
            <a:ext cx="1060704" cy="965892"/>
          </a:xfrm>
          <a:prstGeom prst="rect">
            <a:avLst/>
          </a:prstGeom>
          <a:solidFill>
            <a:srgbClr val="7030A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</a:rPr>
              <a:t>1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073272" y="6179272"/>
            <a:ext cx="7132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 smtClean="0"/>
              <a:t>2.56</a:t>
            </a:r>
            <a:endParaRPr lang="en-US" sz="2000" i="1" dirty="0"/>
          </a:p>
        </p:txBody>
      </p:sp>
      <p:cxnSp>
        <p:nvCxnSpPr>
          <p:cNvPr id="30" name="Straight Arrow Connector 29"/>
          <p:cNvCxnSpPr>
            <a:stCxn id="28" idx="0"/>
            <a:endCxn id="27" idx="2"/>
          </p:cNvCxnSpPr>
          <p:nvPr/>
        </p:nvCxnSpPr>
        <p:spPr>
          <a:xfrm flipH="1" flipV="1">
            <a:off x="6428870" y="5884115"/>
            <a:ext cx="1018" cy="2951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6245990" y="5401169"/>
            <a:ext cx="365760" cy="0"/>
          </a:xfrm>
          <a:prstGeom prst="line">
            <a:avLst/>
          </a:prstGeom>
          <a:ln w="635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534192" y="1455906"/>
                <a:ext cx="1847088" cy="29182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u="sng" dirty="0" smtClean="0"/>
                  <a:t>Parameters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𝛾</m:t>
                      </m:r>
                      <m:r>
                        <a:rPr lang="en-US" b="0" i="1" smtClean="0">
                          <a:latin typeface="Cambria Math" charset="0"/>
                        </a:rPr>
                        <m:t>=1</m:t>
                      </m:r>
                    </m:oMath>
                  </m:oMathPara>
                </a14:m>
                <a:endParaRPr lang="en-US" b="0" dirty="0" smtClean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𝛼</m:t>
                      </m:r>
                      <m:r>
                        <a:rPr lang="en-US" b="0" i="1" smtClean="0">
                          <a:latin typeface="Cambria Math" charset="0"/>
                        </a:rPr>
                        <m:t>=0.5</m:t>
                      </m:r>
                    </m:oMath>
                  </m:oMathPara>
                </a14:m>
                <a:endParaRPr lang="en-US" b="0" dirty="0" smtClean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∀</m:t>
                      </m:r>
                      <m:r>
                        <a:rPr lang="en-US" b="0" i="1" smtClean="0">
                          <a:latin typeface="Cambria Math" charset="0"/>
                        </a:rPr>
                        <m:t>𝑠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𝑅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𝑠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charset="0"/>
                            </a:rPr>
                            <m:t>=0</m:t>
                          </m:r>
                        </m:e>
                      </m:d>
                    </m:oMath>
                  </m:oMathPara>
                </a14:m>
                <a:endParaRPr lang="en-US" dirty="0" smtClean="0"/>
              </a:p>
              <a:p>
                <a:pPr algn="ctr"/>
                <a:r>
                  <a:rPr lang="en-US" dirty="0" smtClean="0"/>
                  <a:t>Noise = 0.2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𝑛</m:t>
                      </m:r>
                      <m:r>
                        <a:rPr lang="en-US" b="0" i="1" smtClean="0">
                          <a:latin typeface="Cambria Math" charset="0"/>
                        </a:rPr>
                        <m:t>=10</m:t>
                      </m:r>
                    </m:oMath>
                  </m:oMathPara>
                </a14:m>
                <a:endParaRPr lang="en-US" dirty="0" smtClean="0"/>
              </a:p>
              <a:p>
                <a:pPr algn="ctr"/>
                <a:endParaRPr lang="en-US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charset="0"/>
                        </a:rPr>
                        <m:t>𝑄</m:t>
                      </m:r>
                      <m:d>
                        <m:dPr>
                          <m:ctrlPr>
                            <a:rPr lang="en-US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charset="0"/>
                            </a:rPr>
                            <m:t>𝑁</m:t>
                          </m:r>
                          <m:r>
                            <a:rPr lang="en-US" i="1">
                              <a:latin typeface="Cambria Math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𝑎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𝑁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charset="0"/>
                        </a:rPr>
                        <m:t>=3</m:t>
                      </m:r>
                    </m:oMath>
                  </m:oMathPara>
                </a14:m>
                <a:endParaRPr lang="en-US" dirty="0" smtClean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charset="0"/>
                        </a:rPr>
                        <m:t>𝑄</m:t>
                      </m:r>
                      <m:d>
                        <m:dPr>
                          <m:ctrlPr>
                            <a:rPr lang="en-US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  <m:r>
                            <a:rPr lang="en-US" i="1">
                              <a:latin typeface="Cambria Math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𝑎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𝑊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</a:rPr>
                        <m:t>−2</m:t>
                      </m:r>
                    </m:oMath>
                  </m:oMathPara>
                </a14:m>
                <a:endParaRPr lang="en-US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charset="0"/>
                        </a:rPr>
                        <m:t>𝑄</m:t>
                      </m:r>
                      <m:d>
                        <m:dPr>
                          <m:ctrlPr>
                            <a:rPr lang="en-US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𝐸</m:t>
                          </m:r>
                          <m:r>
                            <a:rPr lang="en-US" i="1">
                              <a:latin typeface="Cambria Math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𝑎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𝐸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</a:rPr>
                        <m:t>−1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192" y="1455906"/>
                <a:ext cx="1847088" cy="2918299"/>
              </a:xfrm>
              <a:prstGeom prst="rect">
                <a:avLst/>
              </a:prstGeom>
              <a:blipFill rotWithShape="0">
                <a:blip r:embed="rId3"/>
                <a:stretch>
                  <a:fillRect t="-12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7615308" y="4779723"/>
                <a:ext cx="3574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0.1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5308" y="4779723"/>
                <a:ext cx="357470" cy="276999"/>
              </a:xfrm>
              <a:prstGeom prst="rect">
                <a:avLst/>
              </a:prstGeom>
              <a:blipFill rotWithShape="0">
                <a:blip r:embed="rId4"/>
                <a:stretch>
                  <a:fillRect l="-13559" r="-16949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4922731" y="4794786"/>
                <a:ext cx="3574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0.1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2731" y="4794786"/>
                <a:ext cx="357470" cy="276999"/>
              </a:xfrm>
              <a:prstGeom prst="rect">
                <a:avLst/>
              </a:prstGeom>
              <a:blipFill rotWithShape="0">
                <a:blip r:embed="rId5"/>
                <a:stretch>
                  <a:fillRect l="-15517" r="-17241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6684950" y="4141129"/>
                <a:ext cx="3574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0.8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4950" y="4141129"/>
                <a:ext cx="357470" cy="276999"/>
              </a:xfrm>
              <a:prstGeom prst="rect">
                <a:avLst/>
              </a:prstGeom>
              <a:blipFill rotWithShape="0">
                <a:blip r:embed="rId6"/>
                <a:stretch>
                  <a:fillRect l="-15517" r="-17241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/>
          <p:cNvSpPr/>
          <p:nvPr/>
        </p:nvSpPr>
        <p:spPr>
          <a:xfrm>
            <a:off x="10232010" y="1421803"/>
            <a:ext cx="14451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u="sng"/>
              <a:t>Observations</a:t>
            </a:r>
            <a:endParaRPr lang="en-US" b="1" u="sng" dirty="0"/>
          </a:p>
        </p:txBody>
      </p:sp>
    </p:spTree>
    <p:extLst>
      <p:ext uri="{BB962C8B-B14F-4D97-AF65-F5344CB8AC3E}">
        <p14:creationId xmlns:p14="http://schemas.microsoft.com/office/powerpoint/2010/main" val="1401418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4" grpId="0"/>
      <p:bldP spid="25" grpId="0"/>
      <p:bldP spid="26" grpId="0"/>
      <p:bldP spid="2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From last time: on-policy vs off-policy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3296" y="1551305"/>
            <a:ext cx="5398008" cy="4337431"/>
          </a:xfrm>
        </p:spPr>
        <p:txBody>
          <a:bodyPr>
            <a:norm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On-policy</a:t>
            </a:r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+mj-lt"/>
              <a:buAutoNum type="arabicParenR"/>
              <a:tabLst/>
              <a:defRPr/>
            </a:pPr>
            <a:r>
              <a:rPr lang="en-US" dirty="0" smtClean="0"/>
              <a:t>Take an action</a:t>
            </a:r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+mj-lt"/>
              <a:buAutoNum type="arabicParenR"/>
              <a:tabLst/>
              <a:defRPr/>
            </a:pPr>
            <a:r>
              <a:rPr lang="en-US" dirty="0" smtClean="0"/>
              <a:t>Observe a reward</a:t>
            </a:r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+mj-lt"/>
              <a:buAutoNum type="arabicParenR"/>
              <a:tabLst/>
              <a:defRPr/>
            </a:pPr>
            <a:r>
              <a:rPr lang="en-US" dirty="0" smtClean="0"/>
              <a:t>Choose the next action</a:t>
            </a:r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+mj-lt"/>
              <a:buAutoNum type="arabicParenR"/>
              <a:tabLst/>
              <a:defRPr/>
            </a:pPr>
            <a:r>
              <a:rPr lang="en-US" dirty="0" smtClean="0"/>
              <a:t>Learn (using </a:t>
            </a:r>
            <a:r>
              <a:rPr lang="en-US" b="1" u="sng" dirty="0" smtClean="0"/>
              <a:t>chosen</a:t>
            </a:r>
            <a:r>
              <a:rPr lang="en-US" dirty="0" smtClean="0"/>
              <a:t> action)</a:t>
            </a:r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+mj-lt"/>
              <a:buAutoNum type="arabicParenR"/>
              <a:tabLst/>
              <a:defRPr/>
            </a:pPr>
            <a:r>
              <a:rPr lang="en-US" dirty="0" smtClean="0"/>
              <a:t>Take the next action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601968" y="1551305"/>
            <a:ext cx="5398008" cy="39350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b="1" dirty="0" smtClean="0"/>
              <a:t>Off-policy</a:t>
            </a:r>
          </a:p>
          <a:p>
            <a:pPr marL="514350" indent="-514350">
              <a:lnSpc>
                <a:spcPct val="100000"/>
              </a:lnSpc>
              <a:spcBef>
                <a:spcPts val="1200"/>
              </a:spcBef>
              <a:buFont typeface="+mj-lt"/>
              <a:buAutoNum type="arabicParenR"/>
            </a:pPr>
            <a:r>
              <a:rPr lang="en-US" dirty="0" smtClean="0"/>
              <a:t>Take an action</a:t>
            </a:r>
          </a:p>
          <a:p>
            <a:pPr marL="514350" indent="-514350">
              <a:lnSpc>
                <a:spcPct val="100000"/>
              </a:lnSpc>
              <a:spcBef>
                <a:spcPts val="1200"/>
              </a:spcBef>
              <a:buFont typeface="+mj-lt"/>
              <a:buAutoNum type="arabicParenR"/>
            </a:pPr>
            <a:r>
              <a:rPr lang="en-US" dirty="0" smtClean="0"/>
              <a:t>Observe a reward</a:t>
            </a:r>
          </a:p>
          <a:p>
            <a:pPr marL="514350" indent="-514350">
              <a:lnSpc>
                <a:spcPct val="100000"/>
              </a:lnSpc>
              <a:spcBef>
                <a:spcPts val="1200"/>
              </a:spcBef>
              <a:buFont typeface="+mj-lt"/>
              <a:buAutoNum type="arabicParenR"/>
            </a:pPr>
            <a:r>
              <a:rPr lang="en-US" dirty="0" smtClean="0"/>
              <a:t>Learn (using </a:t>
            </a:r>
            <a:r>
              <a:rPr lang="en-US" b="1" u="sng" dirty="0" smtClean="0"/>
              <a:t>best</a:t>
            </a:r>
            <a:r>
              <a:rPr lang="en-US" dirty="0" smtClean="0"/>
              <a:t> action)</a:t>
            </a:r>
          </a:p>
          <a:p>
            <a:pPr marL="514350" indent="-514350">
              <a:lnSpc>
                <a:spcPct val="100000"/>
              </a:lnSpc>
              <a:spcBef>
                <a:spcPts val="1200"/>
              </a:spcBef>
              <a:buFont typeface="+mj-lt"/>
              <a:buAutoNum type="arabicParenR"/>
            </a:pPr>
            <a:r>
              <a:rPr lang="en-US" dirty="0" smtClean="0"/>
              <a:t>Choose the next action</a:t>
            </a:r>
          </a:p>
          <a:p>
            <a:pPr marL="514350" indent="-514350">
              <a:lnSpc>
                <a:spcPct val="100000"/>
              </a:lnSpc>
              <a:spcBef>
                <a:spcPts val="1200"/>
              </a:spcBef>
              <a:buFont typeface="+mj-lt"/>
              <a:buAutoNum type="arabicParenR"/>
            </a:pPr>
            <a:r>
              <a:rPr lang="en-US" dirty="0" smtClean="0"/>
              <a:t>Take the next action</a:t>
            </a:r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4491228" y="3518852"/>
            <a:ext cx="2016252" cy="559372"/>
          </a:xfrm>
          <a:prstGeom prst="straightConnector1">
            <a:avLst/>
          </a:prstGeom>
          <a:ln w="63500">
            <a:solidFill>
              <a:schemeClr val="accent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5120640" y="3518852"/>
            <a:ext cx="1386840" cy="559372"/>
          </a:xfrm>
          <a:prstGeom prst="straightConnector1">
            <a:avLst/>
          </a:prstGeom>
          <a:ln w="635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376172" y="5483714"/>
            <a:ext cx="9710928" cy="90794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b="1" dirty="0" smtClean="0"/>
              <a:t>Key distinction: </a:t>
            </a:r>
            <a:r>
              <a:rPr lang="en-US" sz="2400" dirty="0" smtClean="0"/>
              <a:t>is the learning formula using a max or a pre-selected action?</a:t>
            </a:r>
          </a:p>
          <a:p>
            <a:r>
              <a:rPr lang="en-US" sz="2400" dirty="0" smtClean="0"/>
              <a:t>What is the effect on current estimates of state-action utilities?</a:t>
            </a:r>
            <a:endParaRPr lang="en-US" sz="2400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2176272" y="1817519"/>
            <a:ext cx="1956816" cy="0"/>
          </a:xfrm>
          <a:prstGeom prst="line">
            <a:avLst/>
          </a:prstGeom>
          <a:ln w="1270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8266176" y="1817519"/>
            <a:ext cx="1956816" cy="0"/>
          </a:xfrm>
          <a:prstGeom prst="line">
            <a:avLst/>
          </a:prstGeom>
          <a:ln w="1270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7112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Noisy Q value updates with 10 observations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9856066" y="1633889"/>
            <a:ext cx="188976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u="sng" dirty="0" smtClean="0"/>
              <a:t>Observations</a:t>
            </a:r>
            <a:endParaRPr lang="en-US" b="1" u="sng" dirty="0" smtClean="0"/>
          </a:p>
          <a:p>
            <a:pPr algn="ctr"/>
            <a:r>
              <a:rPr lang="en-US" dirty="0" smtClean="0"/>
              <a:t>N</a:t>
            </a:r>
          </a:p>
          <a:p>
            <a:pPr algn="ctr"/>
            <a:r>
              <a:rPr lang="en-US" dirty="0" smtClean="0"/>
              <a:t>N</a:t>
            </a:r>
          </a:p>
          <a:p>
            <a:pPr algn="ctr"/>
            <a:r>
              <a:rPr lang="en-US" dirty="0" smtClean="0"/>
              <a:t>W</a:t>
            </a:r>
          </a:p>
          <a:p>
            <a:pPr algn="ctr"/>
            <a:r>
              <a:rPr lang="en-US" dirty="0" smtClean="0"/>
              <a:t>N</a:t>
            </a:r>
          </a:p>
          <a:p>
            <a:pPr algn="ctr"/>
            <a:r>
              <a:rPr lang="en-US" dirty="0" smtClean="0"/>
              <a:t>E</a:t>
            </a:r>
          </a:p>
          <a:p>
            <a:pPr algn="ctr"/>
            <a:r>
              <a:rPr lang="en-US" dirty="0" smtClean="0"/>
              <a:t>W</a:t>
            </a:r>
          </a:p>
          <a:p>
            <a:pPr algn="ctr"/>
            <a:r>
              <a:rPr lang="en-US" dirty="0" smtClean="0"/>
              <a:t>W</a:t>
            </a:r>
          </a:p>
          <a:p>
            <a:pPr algn="ctr"/>
            <a:r>
              <a:rPr lang="en-US" dirty="0" smtClean="0"/>
              <a:t>W</a:t>
            </a:r>
          </a:p>
          <a:p>
            <a:pPr algn="ctr"/>
            <a:r>
              <a:rPr lang="en-US" dirty="0" smtClean="0"/>
              <a:t>W</a:t>
            </a:r>
          </a:p>
          <a:p>
            <a:pPr algn="ctr"/>
            <a:r>
              <a:rPr lang="en-US" dirty="0"/>
              <a:t>N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5656645" y="2071081"/>
            <a:ext cx="1544450" cy="1386104"/>
            <a:chOff x="4965572" y="1694593"/>
            <a:chExt cx="1544450" cy="1386104"/>
          </a:xfrm>
        </p:grpSpPr>
        <p:sp>
          <p:nvSpPr>
            <p:cNvPr id="4" name="Oval 3"/>
            <p:cNvSpPr/>
            <p:nvPr/>
          </p:nvSpPr>
          <p:spPr>
            <a:xfrm>
              <a:off x="4965572" y="1694593"/>
              <a:ext cx="1544450" cy="1386104"/>
            </a:xfrm>
            <a:prstGeom prst="ellipse">
              <a:avLst/>
            </a:prstGeom>
            <a:solidFill>
              <a:schemeClr val="accent6">
                <a:lumMod val="60000"/>
                <a:lumOff val="40000"/>
                <a:alpha val="53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431536" y="1878305"/>
              <a:ext cx="3657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mtClean="0"/>
                <a:t>3</a:t>
              </a:r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900149" y="2247637"/>
              <a:ext cx="3657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mtClean="0"/>
                <a:t>3</a:t>
              </a:r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413248" y="2459948"/>
              <a:ext cx="3657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mtClean="0"/>
                <a:t>3</a:t>
              </a:r>
              <a:endParaRPr lang="en-US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2033317" y="4227532"/>
            <a:ext cx="2304474" cy="2151795"/>
            <a:chOff x="3075070" y="3950208"/>
            <a:chExt cx="1295762" cy="1217910"/>
          </a:xfrm>
        </p:grpSpPr>
        <p:sp>
          <p:nvSpPr>
            <p:cNvPr id="6" name="Oval 5"/>
            <p:cNvSpPr/>
            <p:nvPr/>
          </p:nvSpPr>
          <p:spPr>
            <a:xfrm>
              <a:off x="3075070" y="3950208"/>
              <a:ext cx="1295762" cy="121791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  <a:alpha val="53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249410" y="4535393"/>
              <a:ext cx="415110" cy="2090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mtClean="0"/>
                <a:t>-2</a:t>
              </a:r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 flipH="1">
              <a:off x="3558989" y="4262843"/>
              <a:ext cx="326805" cy="2090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mtClean="0"/>
                <a:t>-2</a:t>
              </a:r>
              <a:endParaRPr lang="en-US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3837608" y="4370878"/>
              <a:ext cx="415110" cy="2090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mtClean="0"/>
                <a:t>-2</a:t>
              </a:r>
              <a:endParaRPr lang="en-US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3688193" y="4715480"/>
              <a:ext cx="415110" cy="2090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mtClean="0"/>
                <a:t>-2</a:t>
              </a:r>
              <a:endParaRPr lang="en-US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3143158" y="4301009"/>
              <a:ext cx="415110" cy="2090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mtClean="0"/>
                <a:t>-2</a:t>
              </a:r>
              <a:endParaRPr lang="en-US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8546043" y="4925294"/>
            <a:ext cx="828409" cy="698715"/>
            <a:chOff x="8737652" y="4948083"/>
            <a:chExt cx="548641" cy="465939"/>
          </a:xfrm>
        </p:grpSpPr>
        <p:sp>
          <p:nvSpPr>
            <p:cNvPr id="7" name="Oval 6"/>
            <p:cNvSpPr/>
            <p:nvPr/>
          </p:nvSpPr>
          <p:spPr>
            <a:xfrm>
              <a:off x="8737652" y="4948083"/>
              <a:ext cx="548638" cy="465939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53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TextBox 34"/>
            <p:cNvSpPr txBox="1"/>
            <p:nvPr/>
          </p:nvSpPr>
          <p:spPr>
            <a:xfrm flipH="1">
              <a:off x="8737653" y="5044690"/>
              <a:ext cx="548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-1</a:t>
              </a:r>
              <a:endParaRPr lang="en-US" dirty="0"/>
            </a:p>
          </p:txBody>
        </p:sp>
      </p:grpSp>
      <p:sp>
        <p:nvSpPr>
          <p:cNvPr id="21" name="Up Arrow 20"/>
          <p:cNvSpPr/>
          <p:nvPr/>
        </p:nvSpPr>
        <p:spPr>
          <a:xfrm>
            <a:off x="6128261" y="3707232"/>
            <a:ext cx="601218" cy="1082308"/>
          </a:xfrm>
          <a:prstGeom prst="up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Up Arrow 21"/>
          <p:cNvSpPr/>
          <p:nvPr/>
        </p:nvSpPr>
        <p:spPr>
          <a:xfrm rot="5400000">
            <a:off x="7613504" y="4849702"/>
            <a:ext cx="418872" cy="930917"/>
          </a:xfrm>
          <a:prstGeom prst="upArrow">
            <a:avLst/>
          </a:prstGeom>
          <a:solidFill>
            <a:schemeClr val="bg1"/>
          </a:solidFill>
          <a:ln w="381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Up Arrow 22"/>
          <p:cNvSpPr/>
          <p:nvPr/>
        </p:nvSpPr>
        <p:spPr>
          <a:xfrm rot="16200000">
            <a:off x="4804148" y="4830778"/>
            <a:ext cx="418875" cy="968768"/>
          </a:xfrm>
          <a:prstGeom prst="upArrow">
            <a:avLst/>
          </a:prstGeom>
          <a:solidFill>
            <a:schemeClr val="bg1"/>
          </a:solidFill>
          <a:ln w="381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860155" y="1545948"/>
            <a:ext cx="11206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North</a:t>
            </a:r>
            <a:endParaRPr lang="en-US" sz="2000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2693607" y="3787568"/>
            <a:ext cx="11206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West</a:t>
            </a:r>
            <a:endParaRPr lang="en-US" sz="2000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8474057" y="4248386"/>
            <a:ext cx="11206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East</a:t>
            </a:r>
            <a:endParaRPr lang="en-US" sz="2000" b="1" dirty="0"/>
          </a:p>
        </p:txBody>
      </p:sp>
      <p:sp>
        <p:nvSpPr>
          <p:cNvPr id="27" name="Rectangle 26"/>
          <p:cNvSpPr/>
          <p:nvPr/>
        </p:nvSpPr>
        <p:spPr>
          <a:xfrm>
            <a:off x="5898518" y="4918223"/>
            <a:ext cx="1060704" cy="965892"/>
          </a:xfrm>
          <a:prstGeom prst="rect">
            <a:avLst/>
          </a:prstGeom>
          <a:solidFill>
            <a:srgbClr val="7030A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</a:rPr>
              <a:t>1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073272" y="6179272"/>
            <a:ext cx="7132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 smtClean="0"/>
              <a:t>0.57</a:t>
            </a:r>
            <a:endParaRPr lang="en-US" sz="2000" i="1" dirty="0"/>
          </a:p>
        </p:txBody>
      </p:sp>
      <p:cxnSp>
        <p:nvCxnSpPr>
          <p:cNvPr id="30" name="Straight Arrow Connector 29"/>
          <p:cNvCxnSpPr>
            <a:stCxn id="28" idx="0"/>
            <a:endCxn id="27" idx="2"/>
          </p:cNvCxnSpPr>
          <p:nvPr/>
        </p:nvCxnSpPr>
        <p:spPr>
          <a:xfrm flipH="1" flipV="1">
            <a:off x="6428870" y="5884115"/>
            <a:ext cx="1018" cy="2951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6245990" y="5401169"/>
            <a:ext cx="365760" cy="0"/>
          </a:xfrm>
          <a:prstGeom prst="line">
            <a:avLst/>
          </a:prstGeom>
          <a:ln w="635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534192" y="1455906"/>
                <a:ext cx="1847088" cy="29182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u="sng" dirty="0" smtClean="0"/>
                  <a:t>Parameters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𝛾</m:t>
                      </m:r>
                      <m:r>
                        <a:rPr lang="en-US" b="0" i="1" smtClean="0">
                          <a:latin typeface="Cambria Math" charset="0"/>
                        </a:rPr>
                        <m:t>=1</m:t>
                      </m:r>
                    </m:oMath>
                  </m:oMathPara>
                </a14:m>
                <a:endParaRPr lang="en-US" b="0" dirty="0" smtClean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𝛼</m:t>
                      </m:r>
                      <m:r>
                        <a:rPr lang="en-US" b="0" i="1" smtClean="0">
                          <a:latin typeface="Cambria Math" charset="0"/>
                        </a:rPr>
                        <m:t>=0.5</m:t>
                      </m:r>
                    </m:oMath>
                  </m:oMathPara>
                </a14:m>
                <a:endParaRPr lang="en-US" b="0" dirty="0" smtClean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∀</m:t>
                      </m:r>
                      <m:r>
                        <a:rPr lang="en-US" b="0" i="1" smtClean="0">
                          <a:latin typeface="Cambria Math" charset="0"/>
                        </a:rPr>
                        <m:t>𝑠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𝑅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𝑠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charset="0"/>
                            </a:rPr>
                            <m:t>=0</m:t>
                          </m:r>
                        </m:e>
                      </m:d>
                    </m:oMath>
                  </m:oMathPara>
                </a14:m>
                <a:endParaRPr lang="en-US" dirty="0" smtClean="0"/>
              </a:p>
              <a:p>
                <a:pPr algn="ctr"/>
                <a:r>
                  <a:rPr lang="en-US" dirty="0" smtClean="0"/>
                  <a:t>Noise = 0.5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𝑛</m:t>
                      </m:r>
                      <m:r>
                        <a:rPr lang="en-US" b="0" i="1" smtClean="0">
                          <a:latin typeface="Cambria Math" charset="0"/>
                        </a:rPr>
                        <m:t>=10</m:t>
                      </m:r>
                    </m:oMath>
                  </m:oMathPara>
                </a14:m>
                <a:endParaRPr lang="en-US" dirty="0" smtClean="0"/>
              </a:p>
              <a:p>
                <a:pPr algn="ctr"/>
                <a:endParaRPr lang="en-US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charset="0"/>
                        </a:rPr>
                        <m:t>𝑄</m:t>
                      </m:r>
                      <m:d>
                        <m:dPr>
                          <m:ctrlPr>
                            <a:rPr lang="en-US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charset="0"/>
                            </a:rPr>
                            <m:t>𝑁</m:t>
                          </m:r>
                          <m:r>
                            <a:rPr lang="en-US" i="1">
                              <a:latin typeface="Cambria Math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𝑎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𝑁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charset="0"/>
                        </a:rPr>
                        <m:t>=3</m:t>
                      </m:r>
                    </m:oMath>
                  </m:oMathPara>
                </a14:m>
                <a:endParaRPr lang="en-US" dirty="0" smtClean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charset="0"/>
                        </a:rPr>
                        <m:t>𝑄</m:t>
                      </m:r>
                      <m:d>
                        <m:dPr>
                          <m:ctrlPr>
                            <a:rPr lang="en-US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  <m:r>
                            <a:rPr lang="en-US" i="1">
                              <a:latin typeface="Cambria Math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𝑎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𝑊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</a:rPr>
                        <m:t>−2</m:t>
                      </m:r>
                    </m:oMath>
                  </m:oMathPara>
                </a14:m>
                <a:endParaRPr lang="en-US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charset="0"/>
                        </a:rPr>
                        <m:t>𝑄</m:t>
                      </m:r>
                      <m:d>
                        <m:dPr>
                          <m:ctrlPr>
                            <a:rPr lang="en-US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𝐸</m:t>
                          </m:r>
                          <m:r>
                            <a:rPr lang="en-US" i="1">
                              <a:latin typeface="Cambria Math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𝑎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𝐸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</a:rPr>
                        <m:t>−1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192" y="1455906"/>
                <a:ext cx="1847088" cy="2918299"/>
              </a:xfrm>
              <a:prstGeom prst="rect">
                <a:avLst/>
              </a:prstGeom>
              <a:blipFill rotWithShape="0">
                <a:blip r:embed="rId3"/>
                <a:stretch>
                  <a:fillRect t="-12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7615308" y="4779723"/>
                <a:ext cx="48571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0.25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5308" y="4779723"/>
                <a:ext cx="485710" cy="276999"/>
              </a:xfrm>
              <a:prstGeom prst="rect">
                <a:avLst/>
              </a:prstGeom>
              <a:blipFill rotWithShape="0">
                <a:blip r:embed="rId4"/>
                <a:stretch>
                  <a:fillRect l="-10000" r="-12500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4922731" y="4794786"/>
                <a:ext cx="48571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0.25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2731" y="4794786"/>
                <a:ext cx="485710" cy="276999"/>
              </a:xfrm>
              <a:prstGeom prst="rect">
                <a:avLst/>
              </a:prstGeom>
              <a:blipFill rotWithShape="0">
                <a:blip r:embed="rId5"/>
                <a:stretch>
                  <a:fillRect l="-11392" r="-13924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6684950" y="4141129"/>
                <a:ext cx="3574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0.5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4950" y="4141129"/>
                <a:ext cx="357470" cy="276999"/>
              </a:xfrm>
              <a:prstGeom prst="rect">
                <a:avLst/>
              </a:prstGeom>
              <a:blipFill rotWithShape="0">
                <a:blip r:embed="rId6"/>
                <a:stretch>
                  <a:fillRect l="-15517" r="-18966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47519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4" grpId="0"/>
      <p:bldP spid="25" grpId="0"/>
      <p:bldP spid="26" grpId="0"/>
      <p:bldP spid="2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Noisy Q value updates with 30 observations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9856717" y="1763116"/>
            <a:ext cx="2195726" cy="4247317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algn="ctr"/>
            <a:r>
              <a:rPr lang="en-US" dirty="0" smtClean="0"/>
              <a:t>N</a:t>
            </a:r>
          </a:p>
          <a:p>
            <a:pPr algn="ctr"/>
            <a:r>
              <a:rPr lang="en-US" dirty="0" smtClean="0"/>
              <a:t>N</a:t>
            </a:r>
          </a:p>
          <a:p>
            <a:pPr algn="ctr"/>
            <a:r>
              <a:rPr lang="en-US" dirty="0" smtClean="0"/>
              <a:t>N</a:t>
            </a:r>
          </a:p>
          <a:p>
            <a:pPr algn="ctr"/>
            <a:r>
              <a:rPr lang="en-US" dirty="0" smtClean="0"/>
              <a:t>W</a:t>
            </a:r>
          </a:p>
          <a:p>
            <a:pPr algn="ctr"/>
            <a:r>
              <a:rPr lang="en-US" dirty="0" smtClean="0"/>
              <a:t>W</a:t>
            </a:r>
          </a:p>
          <a:p>
            <a:pPr algn="ctr"/>
            <a:r>
              <a:rPr lang="en-US" dirty="0" smtClean="0"/>
              <a:t>W</a:t>
            </a:r>
          </a:p>
          <a:p>
            <a:pPr algn="ctr"/>
            <a:r>
              <a:rPr lang="en-US" dirty="0" smtClean="0"/>
              <a:t>E</a:t>
            </a:r>
          </a:p>
          <a:p>
            <a:pPr algn="ctr"/>
            <a:r>
              <a:rPr lang="en-US" dirty="0" smtClean="0"/>
              <a:t>E</a:t>
            </a:r>
          </a:p>
          <a:p>
            <a:pPr algn="ctr"/>
            <a:r>
              <a:rPr lang="en-US" dirty="0" smtClean="0"/>
              <a:t>N</a:t>
            </a:r>
          </a:p>
          <a:p>
            <a:pPr algn="ctr"/>
            <a:r>
              <a:rPr lang="en-US" dirty="0" smtClean="0"/>
              <a:t>N</a:t>
            </a:r>
          </a:p>
          <a:p>
            <a:pPr algn="ctr"/>
            <a:r>
              <a:rPr lang="en-US" dirty="0" smtClean="0"/>
              <a:t>N</a:t>
            </a:r>
          </a:p>
          <a:p>
            <a:pPr algn="ctr"/>
            <a:r>
              <a:rPr lang="en-US" dirty="0" smtClean="0"/>
              <a:t>N</a:t>
            </a:r>
          </a:p>
          <a:p>
            <a:pPr algn="ctr"/>
            <a:r>
              <a:rPr lang="en-US" dirty="0" smtClean="0"/>
              <a:t>N</a:t>
            </a:r>
          </a:p>
          <a:p>
            <a:pPr algn="ctr"/>
            <a:r>
              <a:rPr lang="en-US" dirty="0" smtClean="0"/>
              <a:t>N</a:t>
            </a:r>
          </a:p>
          <a:p>
            <a:pPr algn="ctr"/>
            <a:r>
              <a:rPr lang="en-US" dirty="0" smtClean="0"/>
              <a:t>E</a:t>
            </a:r>
          </a:p>
          <a:p>
            <a:pPr algn="ctr"/>
            <a:r>
              <a:rPr lang="en-US" dirty="0" smtClean="0"/>
              <a:t>N</a:t>
            </a:r>
          </a:p>
          <a:p>
            <a:pPr algn="ctr"/>
            <a:r>
              <a:rPr lang="en-US" dirty="0" smtClean="0"/>
              <a:t>W</a:t>
            </a:r>
          </a:p>
          <a:p>
            <a:pPr algn="ctr"/>
            <a:r>
              <a:rPr lang="en-US" dirty="0" smtClean="0"/>
              <a:t>E</a:t>
            </a:r>
          </a:p>
          <a:p>
            <a:pPr algn="ctr"/>
            <a:r>
              <a:rPr lang="en-US" dirty="0" smtClean="0"/>
              <a:t>E</a:t>
            </a:r>
          </a:p>
          <a:p>
            <a:pPr algn="ctr"/>
            <a:r>
              <a:rPr lang="en-US" dirty="0" smtClean="0"/>
              <a:t>E</a:t>
            </a:r>
          </a:p>
          <a:p>
            <a:pPr algn="ctr"/>
            <a:r>
              <a:rPr lang="en-US" dirty="0" smtClean="0"/>
              <a:t>E</a:t>
            </a:r>
          </a:p>
          <a:p>
            <a:pPr algn="ctr"/>
            <a:r>
              <a:rPr lang="en-US" dirty="0" smtClean="0"/>
              <a:t>E</a:t>
            </a:r>
          </a:p>
          <a:p>
            <a:pPr algn="ctr"/>
            <a:r>
              <a:rPr lang="en-US" dirty="0" smtClean="0"/>
              <a:t>W</a:t>
            </a:r>
          </a:p>
          <a:p>
            <a:pPr algn="ctr"/>
            <a:r>
              <a:rPr lang="en-US" dirty="0" smtClean="0"/>
              <a:t>N</a:t>
            </a:r>
          </a:p>
          <a:p>
            <a:pPr algn="ctr"/>
            <a:r>
              <a:rPr lang="en-US" dirty="0" smtClean="0"/>
              <a:t>N</a:t>
            </a:r>
          </a:p>
          <a:p>
            <a:pPr algn="ctr"/>
            <a:r>
              <a:rPr lang="en-US" dirty="0" smtClean="0"/>
              <a:t>N</a:t>
            </a:r>
          </a:p>
          <a:p>
            <a:pPr algn="ctr"/>
            <a:r>
              <a:rPr lang="en-US" dirty="0" smtClean="0"/>
              <a:t>N</a:t>
            </a:r>
          </a:p>
          <a:p>
            <a:pPr algn="ctr"/>
            <a:r>
              <a:rPr lang="en-US" dirty="0" smtClean="0"/>
              <a:t>W</a:t>
            </a:r>
          </a:p>
          <a:p>
            <a:pPr algn="ctr"/>
            <a:r>
              <a:rPr lang="en-US" dirty="0" smtClean="0"/>
              <a:t>N</a:t>
            </a:r>
          </a:p>
          <a:p>
            <a:pPr algn="ctr"/>
            <a:r>
              <a:rPr lang="en-US" dirty="0"/>
              <a:t>W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4600890" y="1100896"/>
            <a:ext cx="3655960" cy="2475430"/>
            <a:chOff x="4824984" y="1481328"/>
            <a:chExt cx="1979954" cy="2468880"/>
          </a:xfrm>
        </p:grpSpPr>
        <p:sp>
          <p:nvSpPr>
            <p:cNvPr id="4" name="Oval 3"/>
            <p:cNvSpPr/>
            <p:nvPr/>
          </p:nvSpPr>
          <p:spPr>
            <a:xfrm>
              <a:off x="4824984" y="1481328"/>
              <a:ext cx="1979954" cy="246888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  <a:alpha val="53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431536" y="1878305"/>
              <a:ext cx="3657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mtClean="0"/>
                <a:t>3</a:t>
              </a:r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413248" y="2459948"/>
              <a:ext cx="3657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3</a:t>
              </a:r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969508" y="3131945"/>
              <a:ext cx="3657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mtClean="0"/>
                <a:t>3</a:t>
              </a:r>
              <a:endParaRPr lang="en-US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5690642" y="1713590"/>
              <a:ext cx="3657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mtClean="0"/>
                <a:t>3</a:t>
              </a:r>
              <a:endParaRPr lang="en-US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6291771" y="2479920"/>
              <a:ext cx="3657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mtClean="0"/>
                <a:t>3</a:t>
              </a:r>
              <a:endParaRPr lang="en-US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6011079" y="2567192"/>
              <a:ext cx="3657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mtClean="0"/>
                <a:t>3</a:t>
              </a:r>
              <a:endParaRPr lang="en-US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5743969" y="2110588"/>
              <a:ext cx="3657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mtClean="0"/>
                <a:t>3</a:t>
              </a:r>
              <a:endParaRPr lang="en-US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5662449" y="2764723"/>
              <a:ext cx="3657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mtClean="0"/>
                <a:t>3</a:t>
              </a:r>
              <a:endParaRPr lang="en-US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5481086" y="3135316"/>
              <a:ext cx="3657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mtClean="0"/>
                <a:t>3</a:t>
              </a:r>
              <a:endParaRPr lang="en-US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5114332" y="2407216"/>
              <a:ext cx="3657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mtClean="0"/>
                <a:t>3</a:t>
              </a:r>
              <a:endParaRPr lang="en-US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5152916" y="1912969"/>
              <a:ext cx="3657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mtClean="0"/>
                <a:t>3</a:t>
              </a:r>
              <a:endParaRPr lang="en-US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4976543" y="2751858"/>
              <a:ext cx="3657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mtClean="0"/>
                <a:t>3</a:t>
              </a:r>
              <a:endParaRPr lang="en-US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5163842" y="3225262"/>
              <a:ext cx="3657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mtClean="0"/>
                <a:t>3</a:t>
              </a:r>
              <a:endParaRPr lang="en-US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5845329" y="3387630"/>
              <a:ext cx="3657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mtClean="0"/>
                <a:t>3</a:t>
              </a:r>
              <a:endParaRPr lang="en-US"/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5947216" y="1819391"/>
              <a:ext cx="3657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mtClean="0"/>
                <a:t>3</a:t>
              </a:r>
              <a:endParaRPr lang="en-US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2444897" y="4323226"/>
            <a:ext cx="1899411" cy="1944622"/>
            <a:chOff x="1992596" y="3019396"/>
            <a:chExt cx="2378236" cy="2402621"/>
          </a:xfrm>
        </p:grpSpPr>
        <p:sp>
          <p:nvSpPr>
            <p:cNvPr id="6" name="Oval 5"/>
            <p:cNvSpPr/>
            <p:nvPr/>
          </p:nvSpPr>
          <p:spPr>
            <a:xfrm>
              <a:off x="1992596" y="3019396"/>
              <a:ext cx="2378236" cy="2402621"/>
            </a:xfrm>
            <a:prstGeom prst="ellipse">
              <a:avLst/>
            </a:prstGeom>
            <a:solidFill>
              <a:schemeClr val="accent4">
                <a:lumMod val="60000"/>
                <a:lumOff val="40000"/>
                <a:alpha val="53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916936" y="4378440"/>
              <a:ext cx="502920" cy="376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-2</a:t>
              </a:r>
              <a:endParaRPr 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 flipH="1">
              <a:off x="3560064" y="4385547"/>
              <a:ext cx="548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mtClean="0"/>
                <a:t>-2</a:t>
              </a:r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 flipH="1">
              <a:off x="3285744" y="4820886"/>
              <a:ext cx="548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mtClean="0"/>
                <a:t>-2</a:t>
              </a:r>
              <a:endParaRPr lang="en-US"/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3057143" y="3406692"/>
              <a:ext cx="502920" cy="3764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mtClean="0"/>
                <a:t>-2</a:t>
              </a:r>
              <a:endParaRPr lang="en-US"/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2279163" y="3697024"/>
              <a:ext cx="502920" cy="3764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-2</a:t>
              </a:r>
              <a:endParaRPr lang="en-US" dirty="0"/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2982965" y="3925569"/>
              <a:ext cx="502920" cy="3764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mtClean="0"/>
                <a:t>-2</a:t>
              </a:r>
              <a:endParaRPr lang="en-US"/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2157992" y="4414140"/>
              <a:ext cx="502920" cy="3764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mtClean="0"/>
                <a:t>-2</a:t>
              </a:r>
              <a:endParaRPr lang="en-US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8395462" y="3609462"/>
            <a:ext cx="1774193" cy="2769868"/>
            <a:chOff x="8376847" y="3797762"/>
            <a:chExt cx="1243455" cy="2024873"/>
          </a:xfrm>
        </p:grpSpPr>
        <p:sp>
          <p:nvSpPr>
            <p:cNvPr id="7" name="Oval 6"/>
            <p:cNvSpPr/>
            <p:nvPr/>
          </p:nvSpPr>
          <p:spPr>
            <a:xfrm>
              <a:off x="8376847" y="3797762"/>
              <a:ext cx="1243455" cy="2024873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53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/>
            <p:cNvSpPr txBox="1"/>
            <p:nvPr/>
          </p:nvSpPr>
          <p:spPr>
            <a:xfrm flipH="1">
              <a:off x="8577072" y="4860024"/>
              <a:ext cx="318422" cy="2073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-1</a:t>
              </a:r>
              <a:endParaRPr lang="en-US" dirty="0"/>
            </a:p>
          </p:txBody>
        </p:sp>
        <p:sp>
          <p:nvSpPr>
            <p:cNvPr id="35" name="TextBox 34"/>
            <p:cNvSpPr txBox="1"/>
            <p:nvPr/>
          </p:nvSpPr>
          <p:spPr>
            <a:xfrm flipH="1">
              <a:off x="8919368" y="4755636"/>
              <a:ext cx="318422" cy="2073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-1</a:t>
              </a:r>
              <a:endParaRPr lang="en-US" dirty="0"/>
            </a:p>
          </p:txBody>
        </p:sp>
        <p:sp>
          <p:nvSpPr>
            <p:cNvPr id="38" name="TextBox 37"/>
            <p:cNvSpPr txBox="1"/>
            <p:nvPr/>
          </p:nvSpPr>
          <p:spPr>
            <a:xfrm flipH="1">
              <a:off x="8962638" y="5121935"/>
              <a:ext cx="318422" cy="2073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-1</a:t>
              </a:r>
              <a:endParaRPr lang="en-US" dirty="0"/>
            </a:p>
          </p:txBody>
        </p:sp>
        <p:sp>
          <p:nvSpPr>
            <p:cNvPr id="39" name="TextBox 38"/>
            <p:cNvSpPr txBox="1"/>
            <p:nvPr/>
          </p:nvSpPr>
          <p:spPr>
            <a:xfrm flipH="1">
              <a:off x="8556949" y="5126423"/>
              <a:ext cx="318422" cy="2073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-1</a:t>
              </a:r>
              <a:endParaRPr lang="en-US" dirty="0"/>
            </a:p>
          </p:txBody>
        </p:sp>
        <p:sp>
          <p:nvSpPr>
            <p:cNvPr id="58" name="TextBox 57"/>
            <p:cNvSpPr txBox="1"/>
            <p:nvPr/>
          </p:nvSpPr>
          <p:spPr>
            <a:xfrm flipH="1">
              <a:off x="8632088" y="3979376"/>
              <a:ext cx="318422" cy="2073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-1</a:t>
              </a:r>
              <a:endParaRPr lang="en-US" dirty="0"/>
            </a:p>
          </p:txBody>
        </p:sp>
        <p:sp>
          <p:nvSpPr>
            <p:cNvPr id="59" name="TextBox 58"/>
            <p:cNvSpPr txBox="1"/>
            <p:nvPr/>
          </p:nvSpPr>
          <p:spPr>
            <a:xfrm flipH="1">
              <a:off x="9022596" y="4136698"/>
              <a:ext cx="318422" cy="2073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-1</a:t>
              </a:r>
              <a:endParaRPr lang="en-US" dirty="0"/>
            </a:p>
          </p:txBody>
        </p:sp>
        <p:sp>
          <p:nvSpPr>
            <p:cNvPr id="61" name="TextBox 60"/>
            <p:cNvSpPr txBox="1"/>
            <p:nvPr/>
          </p:nvSpPr>
          <p:spPr>
            <a:xfrm flipH="1">
              <a:off x="8586813" y="4375768"/>
              <a:ext cx="318422" cy="2073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-1</a:t>
              </a:r>
              <a:endParaRPr lang="en-US" dirty="0"/>
            </a:p>
          </p:txBody>
        </p:sp>
        <p:sp>
          <p:nvSpPr>
            <p:cNvPr id="62" name="TextBox 61"/>
            <p:cNvSpPr txBox="1"/>
            <p:nvPr/>
          </p:nvSpPr>
          <p:spPr>
            <a:xfrm flipH="1">
              <a:off x="8984154" y="4480196"/>
              <a:ext cx="318422" cy="2073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-1</a:t>
              </a:r>
              <a:endParaRPr lang="en-US" dirty="0"/>
            </a:p>
          </p:txBody>
        </p:sp>
      </p:grpSp>
      <p:sp>
        <p:nvSpPr>
          <p:cNvPr id="21" name="Up Arrow 20"/>
          <p:cNvSpPr/>
          <p:nvPr/>
        </p:nvSpPr>
        <p:spPr>
          <a:xfrm>
            <a:off x="6128261" y="3707232"/>
            <a:ext cx="601218" cy="1082308"/>
          </a:xfrm>
          <a:prstGeom prst="up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Up Arrow 21"/>
          <p:cNvSpPr/>
          <p:nvPr/>
        </p:nvSpPr>
        <p:spPr>
          <a:xfrm rot="5400000">
            <a:off x="7613504" y="4849702"/>
            <a:ext cx="418872" cy="930917"/>
          </a:xfrm>
          <a:prstGeom prst="upArrow">
            <a:avLst/>
          </a:prstGeom>
          <a:solidFill>
            <a:schemeClr val="bg1"/>
          </a:solidFill>
          <a:ln w="381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Up Arrow 22"/>
          <p:cNvSpPr/>
          <p:nvPr/>
        </p:nvSpPr>
        <p:spPr>
          <a:xfrm rot="16200000">
            <a:off x="4804148" y="4830778"/>
            <a:ext cx="418875" cy="968768"/>
          </a:xfrm>
          <a:prstGeom prst="upArrow">
            <a:avLst/>
          </a:prstGeom>
          <a:solidFill>
            <a:schemeClr val="bg1"/>
          </a:solidFill>
          <a:ln w="381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8238405" y="1220459"/>
            <a:ext cx="11206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North</a:t>
            </a:r>
            <a:endParaRPr lang="en-US" sz="2000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2864904" y="3750421"/>
            <a:ext cx="11206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West</a:t>
            </a:r>
            <a:endParaRPr lang="en-US" sz="2000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8802395" y="3129176"/>
            <a:ext cx="11206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East</a:t>
            </a:r>
            <a:endParaRPr lang="en-US" sz="2000" b="1" dirty="0"/>
          </a:p>
        </p:txBody>
      </p:sp>
      <p:sp>
        <p:nvSpPr>
          <p:cNvPr id="27" name="Rectangle 26"/>
          <p:cNvSpPr/>
          <p:nvPr/>
        </p:nvSpPr>
        <p:spPr>
          <a:xfrm>
            <a:off x="5898518" y="4918223"/>
            <a:ext cx="1060704" cy="965892"/>
          </a:xfrm>
          <a:prstGeom prst="rect">
            <a:avLst/>
          </a:prstGeom>
          <a:solidFill>
            <a:srgbClr val="7030A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</a:rPr>
              <a:t>1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073272" y="6179272"/>
            <a:ext cx="7132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 smtClean="0"/>
              <a:t>-0.16</a:t>
            </a:r>
            <a:endParaRPr lang="en-US" sz="2000" i="1" dirty="0"/>
          </a:p>
        </p:txBody>
      </p:sp>
      <p:cxnSp>
        <p:nvCxnSpPr>
          <p:cNvPr id="30" name="Straight Arrow Connector 29"/>
          <p:cNvCxnSpPr>
            <a:stCxn id="28" idx="0"/>
            <a:endCxn id="27" idx="2"/>
          </p:cNvCxnSpPr>
          <p:nvPr/>
        </p:nvCxnSpPr>
        <p:spPr>
          <a:xfrm flipH="1" flipV="1">
            <a:off x="6428870" y="5884115"/>
            <a:ext cx="1018" cy="2951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6245990" y="5401169"/>
            <a:ext cx="365760" cy="0"/>
          </a:xfrm>
          <a:prstGeom prst="line">
            <a:avLst/>
          </a:prstGeom>
          <a:ln w="635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534192" y="1455906"/>
                <a:ext cx="1847088" cy="29182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u="sng" dirty="0" smtClean="0"/>
                  <a:t>Parameters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𝛾</m:t>
                      </m:r>
                      <m:r>
                        <a:rPr lang="en-US" b="0" i="1" smtClean="0">
                          <a:latin typeface="Cambria Math" charset="0"/>
                        </a:rPr>
                        <m:t>=1</m:t>
                      </m:r>
                    </m:oMath>
                  </m:oMathPara>
                </a14:m>
                <a:endParaRPr lang="en-US" b="0" dirty="0" smtClean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𝛼</m:t>
                      </m:r>
                      <m:r>
                        <a:rPr lang="en-US" b="0" i="1" smtClean="0">
                          <a:latin typeface="Cambria Math" charset="0"/>
                        </a:rPr>
                        <m:t>=0.5</m:t>
                      </m:r>
                    </m:oMath>
                  </m:oMathPara>
                </a14:m>
                <a:endParaRPr lang="en-US" b="0" dirty="0" smtClean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∀</m:t>
                      </m:r>
                      <m:r>
                        <a:rPr lang="en-US" b="0" i="1" smtClean="0">
                          <a:latin typeface="Cambria Math" charset="0"/>
                        </a:rPr>
                        <m:t>𝑠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𝑅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𝑠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charset="0"/>
                            </a:rPr>
                            <m:t>=0</m:t>
                          </m:r>
                        </m:e>
                      </m:d>
                    </m:oMath>
                  </m:oMathPara>
                </a14:m>
                <a:endParaRPr lang="en-US" dirty="0" smtClean="0"/>
              </a:p>
              <a:p>
                <a:pPr algn="ctr"/>
                <a:r>
                  <a:rPr lang="en-US" dirty="0" smtClean="0"/>
                  <a:t>Noise = 0.2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𝑛</m:t>
                      </m:r>
                      <m:r>
                        <a:rPr lang="en-US" b="0" i="1" smtClean="0">
                          <a:latin typeface="Cambria Math" charset="0"/>
                        </a:rPr>
                        <m:t>=10</m:t>
                      </m:r>
                    </m:oMath>
                  </m:oMathPara>
                </a14:m>
                <a:endParaRPr lang="en-US" dirty="0" smtClean="0"/>
              </a:p>
              <a:p>
                <a:pPr algn="ctr"/>
                <a:endParaRPr lang="en-US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charset="0"/>
                        </a:rPr>
                        <m:t>𝑄</m:t>
                      </m:r>
                      <m:d>
                        <m:dPr>
                          <m:ctrlPr>
                            <a:rPr lang="en-US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charset="0"/>
                            </a:rPr>
                            <m:t>𝑁</m:t>
                          </m:r>
                          <m:r>
                            <a:rPr lang="en-US" i="1">
                              <a:latin typeface="Cambria Math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𝑎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𝑁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charset="0"/>
                        </a:rPr>
                        <m:t>=3</m:t>
                      </m:r>
                    </m:oMath>
                  </m:oMathPara>
                </a14:m>
                <a:endParaRPr lang="en-US" dirty="0" smtClean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charset="0"/>
                        </a:rPr>
                        <m:t>𝑄</m:t>
                      </m:r>
                      <m:d>
                        <m:dPr>
                          <m:ctrlPr>
                            <a:rPr lang="en-US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  <m:r>
                            <a:rPr lang="en-US" i="1">
                              <a:latin typeface="Cambria Math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𝑎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𝑊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</a:rPr>
                        <m:t>−2</m:t>
                      </m:r>
                    </m:oMath>
                  </m:oMathPara>
                </a14:m>
                <a:endParaRPr lang="en-US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charset="0"/>
                        </a:rPr>
                        <m:t>𝑄</m:t>
                      </m:r>
                      <m:d>
                        <m:dPr>
                          <m:ctrlPr>
                            <a:rPr lang="en-US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𝐸</m:t>
                          </m:r>
                          <m:r>
                            <a:rPr lang="en-US" i="1">
                              <a:latin typeface="Cambria Math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𝑎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𝐸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</a:rPr>
                        <m:t>−1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192" y="1455906"/>
                <a:ext cx="1847088" cy="2918299"/>
              </a:xfrm>
              <a:prstGeom prst="rect">
                <a:avLst/>
              </a:prstGeom>
              <a:blipFill rotWithShape="0">
                <a:blip r:embed="rId3"/>
                <a:stretch>
                  <a:fillRect t="-12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7615308" y="4779723"/>
                <a:ext cx="41036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0.</m:t>
                    </m:r>
                  </m:oMath>
                </a14:m>
                <a:r>
                  <a:rPr lang="en-US" dirty="0" smtClean="0"/>
                  <a:t>25</a:t>
                </a:r>
                <a:endParaRPr lang="en-US" dirty="0"/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5308" y="4779723"/>
                <a:ext cx="410369" cy="276999"/>
              </a:xfrm>
              <a:prstGeom prst="rect">
                <a:avLst/>
              </a:prstGeom>
              <a:blipFill rotWithShape="0">
                <a:blip r:embed="rId4"/>
                <a:stretch>
                  <a:fillRect l="-19118" t="-28261" r="-33824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4922731" y="4794786"/>
                <a:ext cx="41036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0.</m:t>
                    </m:r>
                  </m:oMath>
                </a14:m>
                <a:r>
                  <a:rPr lang="en-US" dirty="0" smtClean="0"/>
                  <a:t>25</a:t>
                </a:r>
                <a:endParaRPr lang="en-US" dirty="0"/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2731" y="4794786"/>
                <a:ext cx="410369" cy="276999"/>
              </a:xfrm>
              <a:prstGeom prst="rect">
                <a:avLst/>
              </a:prstGeom>
              <a:blipFill rotWithShape="0">
                <a:blip r:embed="rId5"/>
                <a:stretch>
                  <a:fillRect l="-20896" t="-28889" r="-34328" b="-5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6684950" y="4141129"/>
                <a:ext cx="29335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0.</m:t>
                    </m:r>
                  </m:oMath>
                </a14:m>
                <a:r>
                  <a:rPr lang="en-US" dirty="0" smtClean="0"/>
                  <a:t>5</a:t>
                </a:r>
                <a:endParaRPr lang="en-US" dirty="0"/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4950" y="4141129"/>
                <a:ext cx="293350" cy="276999"/>
              </a:xfrm>
              <a:prstGeom prst="rect">
                <a:avLst/>
              </a:prstGeom>
              <a:blipFill rotWithShape="0">
                <a:blip r:embed="rId6"/>
                <a:stretch>
                  <a:fillRect l="-29167" t="-28261" r="-47917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/>
          <p:cNvSpPr/>
          <p:nvPr/>
        </p:nvSpPr>
        <p:spPr>
          <a:xfrm>
            <a:off x="10232010" y="1421803"/>
            <a:ext cx="14451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u="sng"/>
              <a:t>Observations</a:t>
            </a:r>
            <a:endParaRPr lang="en-US" b="1" u="sng" dirty="0"/>
          </a:p>
        </p:txBody>
      </p:sp>
    </p:spTree>
    <p:extLst>
      <p:ext uri="{BB962C8B-B14F-4D97-AF65-F5344CB8AC3E}">
        <p14:creationId xmlns:p14="http://schemas.microsoft.com/office/powerpoint/2010/main" val="1785024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4" grpId="0"/>
      <p:bldP spid="25" grpId="0"/>
      <p:bldP spid="26" grpId="0"/>
      <p:bldP spid="28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Joint probability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33527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Most of the time</a:t>
            </a:r>
            <a:r>
              <a:rPr lang="en-US" smtClean="0"/>
              <a:t>, we’re observing more than one random variable.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2036064" y="2688336"/>
            <a:ext cx="8119872" cy="204825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dirty="0" smtClean="0"/>
              <a:t>E.g.</a:t>
            </a:r>
          </a:p>
          <a:p>
            <a:pPr marL="579438" indent="-361950">
              <a:lnSpc>
                <a:spcPct val="100000"/>
              </a:lnSpc>
              <a:spcBef>
                <a:spcPts val="1200"/>
              </a:spcBef>
              <a:buFont typeface="Wingdings" charset="2"/>
              <a:buChar char="Ø"/>
            </a:pPr>
            <a:r>
              <a:rPr lang="en-US" dirty="0" smtClean="0"/>
              <a:t>Weather and temperature</a:t>
            </a:r>
          </a:p>
          <a:p>
            <a:pPr marL="579438" indent="-361950">
              <a:lnSpc>
                <a:spcPct val="100000"/>
              </a:lnSpc>
              <a:spcBef>
                <a:spcPts val="1200"/>
              </a:spcBef>
              <a:buFont typeface="Wingdings" charset="2"/>
              <a:buChar char="Ø"/>
            </a:pPr>
            <a:r>
              <a:rPr lang="en-US" dirty="0" smtClean="0"/>
              <a:t>Traffic levels and number of accidents</a:t>
            </a:r>
          </a:p>
          <a:p>
            <a:pPr marL="579438" indent="-361950">
              <a:lnSpc>
                <a:spcPct val="100000"/>
              </a:lnSpc>
              <a:spcBef>
                <a:spcPts val="1200"/>
              </a:spcBef>
              <a:buFont typeface="Wingdings" charset="2"/>
              <a:buChar char="Ø"/>
            </a:pPr>
            <a:r>
              <a:rPr lang="en-US" dirty="0" smtClean="0"/>
              <a:t>Email body text, subject line, sender, and spam-ness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838200" y="5196713"/>
            <a:ext cx="10515600" cy="12406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dirty="0" smtClean="0"/>
              <a:t>Observed assignments to these sets of variables yields a </a:t>
            </a:r>
            <a:r>
              <a:rPr lang="en-US" u="sng" dirty="0" smtClean="0"/>
              <a:t>joint probability table</a:t>
            </a:r>
            <a:r>
              <a:rPr lang="en-US" dirty="0" smtClean="0"/>
              <a:t>, which we can do a lot with!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4503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Joint probability tables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1359859"/>
              </p:ext>
            </p:extLst>
          </p:nvPr>
        </p:nvGraphicFramePr>
        <p:xfrm>
          <a:off x="6901419" y="1428571"/>
          <a:ext cx="4350510" cy="31025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0170"/>
                <a:gridCol w="1450170"/>
                <a:gridCol w="1450170"/>
              </a:tblGrid>
              <a:tr h="62050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Temp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Weather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P(</a:t>
                      </a:r>
                      <a:r>
                        <a:rPr lang="en-US" sz="2400" dirty="0" err="1" smtClean="0"/>
                        <a:t>t,w</a:t>
                      </a:r>
                      <a:r>
                        <a:rPr lang="en-US" sz="2400" dirty="0" smtClean="0"/>
                        <a:t>)</a:t>
                      </a:r>
                      <a:endParaRPr lang="en-US" sz="2400" dirty="0"/>
                    </a:p>
                  </a:txBody>
                  <a:tcPr anchor="ctr"/>
                </a:tc>
              </a:tr>
              <a:tr h="62050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hot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sun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0.4</a:t>
                      </a:r>
                      <a:endParaRPr lang="en-US" sz="2400" dirty="0"/>
                    </a:p>
                  </a:txBody>
                  <a:tcPr anchor="ctr"/>
                </a:tc>
              </a:tr>
              <a:tr h="62050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hot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rain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0.1</a:t>
                      </a:r>
                      <a:endParaRPr lang="en-US" sz="2400" dirty="0"/>
                    </a:p>
                  </a:txBody>
                  <a:tcPr anchor="ctr"/>
                </a:tc>
              </a:tr>
              <a:tr h="62050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cold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sun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0.2</a:t>
                      </a:r>
                      <a:endParaRPr lang="en-US" sz="2400" dirty="0"/>
                    </a:p>
                  </a:txBody>
                  <a:tcPr anchor="ctr"/>
                </a:tc>
              </a:tr>
              <a:tr h="62050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cold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rain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0.3</a:t>
                      </a:r>
                      <a:endParaRPr lang="en-US" sz="2400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004316" y="3437649"/>
            <a:ext cx="4297680" cy="822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Note that all probabilities in the joint table still </a:t>
            </a:r>
            <a:r>
              <a:rPr lang="en-US" sz="2400" u="sng" dirty="0" smtClean="0"/>
              <a:t>must sum to 1!</a:t>
            </a:r>
            <a:endParaRPr lang="en-US" sz="2400" u="sng" dirty="0"/>
          </a:p>
        </p:txBody>
      </p:sp>
      <p:sp>
        <p:nvSpPr>
          <p:cNvPr id="6" name="TextBox 5"/>
          <p:cNvSpPr txBox="1"/>
          <p:nvPr/>
        </p:nvSpPr>
        <p:spPr>
          <a:xfrm>
            <a:off x="1004316" y="2063979"/>
            <a:ext cx="46299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Each row in the probability table is an </a:t>
            </a:r>
            <a:r>
              <a:rPr lang="en-US" sz="2400" u="sng" dirty="0" smtClean="0"/>
              <a:t>assignment</a:t>
            </a:r>
            <a:r>
              <a:rPr lang="en-US" sz="2400" dirty="0" smtClean="0"/>
              <a:t> to the variables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1207008" y="5503085"/>
            <a:ext cx="1138882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charset="2"/>
              <a:buChar char="Ø"/>
            </a:pPr>
            <a:r>
              <a:rPr lang="en-US" sz="2400" dirty="0" smtClean="0"/>
              <a:t>With many variables (and many options for each), actually writing this out is impractical</a:t>
            </a:r>
          </a:p>
          <a:p>
            <a:pPr marL="285750" indent="-285750">
              <a:buFont typeface="Wingdings" charset="2"/>
              <a:buChar char="Ø"/>
            </a:pPr>
            <a:r>
              <a:rPr lang="en-US" sz="2400" dirty="0" smtClean="0"/>
              <a:t>No matter how tiny each probability gets, it still matters!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6958584" y="4531096"/>
                <a:ext cx="5233416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 smtClean="0"/>
                  <a:t>Here, assume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charset="0"/>
                      </a:rPr>
                      <m:t>𝑇𝑒𝑚𝑝</m:t>
                    </m:r>
                    <m:r>
                      <a:rPr lang="en-US" sz="2000" b="0" i="1" smtClean="0">
                        <a:latin typeface="Cambria Math" charset="0"/>
                      </a:rPr>
                      <m:t>∈{</m:t>
                    </m:r>
                    <m:r>
                      <a:rPr lang="en-US" sz="2000" b="0" i="1" smtClean="0">
                        <a:latin typeface="Cambria Math" charset="0"/>
                      </a:rPr>
                      <m:t>h𝑜𝑡</m:t>
                    </m:r>
                    <m:r>
                      <a:rPr lang="en-US" sz="2000" b="0" i="1" smtClean="0">
                        <a:latin typeface="Cambria Math" charset="0"/>
                      </a:rPr>
                      <m:t>,</m:t>
                    </m:r>
                    <m:r>
                      <a:rPr lang="en-US" sz="2000" b="0" i="1" smtClean="0">
                        <a:latin typeface="Cambria Math" charset="0"/>
                      </a:rPr>
                      <m:t>𝑐𝑜𝑙𝑑</m:t>
                    </m:r>
                    <m:r>
                      <a:rPr lang="en-US" sz="2000" b="0" i="1" smtClean="0">
                        <a:latin typeface="Cambria Math" charset="0"/>
                      </a:rPr>
                      <m:t>}</m:t>
                    </m:r>
                  </m:oMath>
                </a14:m>
                <a:r>
                  <a:rPr lang="en-US" sz="2000" dirty="0" smtClean="0"/>
                  <a:t> and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charset="0"/>
                      </a:rPr>
                      <m:t>𝑊𝑒𝑎𝑡h𝑒𝑟</m:t>
                    </m:r>
                    <m:r>
                      <a:rPr lang="en-US" sz="2000" b="0" i="1" smtClean="0">
                        <a:latin typeface="Cambria Math" charset="0"/>
                      </a:rPr>
                      <m:t>∈{</m:t>
                    </m:r>
                    <m:r>
                      <a:rPr lang="en-US" sz="2000" b="0" i="1" smtClean="0">
                        <a:latin typeface="Cambria Math" charset="0"/>
                      </a:rPr>
                      <m:t>𝑠𝑢𝑛</m:t>
                    </m:r>
                    <m:r>
                      <a:rPr lang="en-US" sz="2000" b="0" i="1" smtClean="0">
                        <a:latin typeface="Cambria Math" charset="0"/>
                      </a:rPr>
                      <m:t>, </m:t>
                    </m:r>
                    <m:r>
                      <a:rPr lang="en-US" sz="2000" b="0" i="1" smtClean="0">
                        <a:latin typeface="Cambria Math" charset="0"/>
                      </a:rPr>
                      <m:t>𝑟𝑎𝑖𝑛</m:t>
                    </m:r>
                    <m:r>
                      <a:rPr lang="en-US" sz="2000" b="0" i="1" smtClean="0">
                        <a:latin typeface="Cambria Math" charset="0"/>
                      </a:rPr>
                      <m:t>}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8584" y="4531096"/>
                <a:ext cx="5233416" cy="707886"/>
              </a:xfrm>
              <a:prstGeom prst="rect">
                <a:avLst/>
              </a:prstGeom>
              <a:blipFill rotWithShape="0">
                <a:blip r:embed="rId2"/>
                <a:stretch>
                  <a:fillRect l="-1282" t="-4310" b="-86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8480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Joint probability tables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734185"/>
            <a:ext cx="5745480" cy="2508631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Easy to answer questions like:</a:t>
            </a:r>
          </a:p>
          <a:p>
            <a:pPr marL="471488" marR="0" lvl="0" indent="-40005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charset="2"/>
              <a:buChar char="ü"/>
              <a:defRPr/>
            </a:pPr>
            <a:r>
              <a:rPr lang="en-US" dirty="0" smtClean="0"/>
              <a:t>What’s the likelihood of it being hot and sunny?</a:t>
            </a:r>
          </a:p>
          <a:p>
            <a:pPr marL="471488" marR="0" lvl="0" indent="-40005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charset="2"/>
              <a:buChar char="ü"/>
              <a:defRPr/>
            </a:pPr>
            <a:r>
              <a:rPr lang="en-US" dirty="0" smtClean="0"/>
              <a:t>Is it more likely to be hot and rainy or cold and sunny?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0123329"/>
              </p:ext>
            </p:extLst>
          </p:nvPr>
        </p:nvGraphicFramePr>
        <p:xfrm>
          <a:off x="6901419" y="1910600"/>
          <a:ext cx="4350510" cy="31025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0170"/>
                <a:gridCol w="1450170"/>
                <a:gridCol w="1450170"/>
              </a:tblGrid>
              <a:tr h="62050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Temp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Weather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P(</a:t>
                      </a:r>
                      <a:r>
                        <a:rPr lang="en-US" sz="2400" dirty="0" err="1" smtClean="0"/>
                        <a:t>t,w</a:t>
                      </a:r>
                      <a:r>
                        <a:rPr lang="en-US" sz="2400" dirty="0" smtClean="0"/>
                        <a:t>)</a:t>
                      </a:r>
                      <a:endParaRPr lang="en-US" sz="2400" dirty="0"/>
                    </a:p>
                  </a:txBody>
                  <a:tcPr anchor="ctr"/>
                </a:tc>
              </a:tr>
              <a:tr h="62050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hot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sun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0.4</a:t>
                      </a:r>
                      <a:endParaRPr lang="en-US" sz="2400" dirty="0"/>
                    </a:p>
                  </a:txBody>
                  <a:tcPr anchor="ctr"/>
                </a:tc>
              </a:tr>
              <a:tr h="62050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hot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rain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0.1</a:t>
                      </a:r>
                      <a:endParaRPr lang="en-US" sz="2400" dirty="0"/>
                    </a:p>
                  </a:txBody>
                  <a:tcPr anchor="ctr"/>
                </a:tc>
              </a:tr>
              <a:tr h="62050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cold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sun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0.2</a:t>
                      </a:r>
                      <a:endParaRPr lang="en-US" sz="2400" dirty="0"/>
                    </a:p>
                  </a:txBody>
                  <a:tcPr anchor="ctr"/>
                </a:tc>
              </a:tr>
              <a:tr h="62050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cold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rain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0.3</a:t>
                      </a:r>
                      <a:endParaRPr lang="en-US" sz="2400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5" name="Content Placeholder 2"/>
          <p:cNvSpPr txBox="1">
            <a:spLocks/>
          </p:cNvSpPr>
          <p:nvPr/>
        </p:nvSpPr>
        <p:spPr>
          <a:xfrm>
            <a:off x="838200" y="4477385"/>
            <a:ext cx="5928360" cy="21062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dirty="0" smtClean="0"/>
              <a:t>But what about questions like:</a:t>
            </a:r>
          </a:p>
          <a:p>
            <a:pPr marL="528638" indent="-457200">
              <a:lnSpc>
                <a:spcPct val="100000"/>
              </a:lnSpc>
              <a:spcBef>
                <a:spcPts val="600"/>
              </a:spcBef>
              <a:buFont typeface="Arial" charset="0"/>
              <a:buChar char="•"/>
            </a:pPr>
            <a:r>
              <a:rPr lang="en-US" dirty="0" smtClean="0"/>
              <a:t>What’s the likelihood that it’s hot?</a:t>
            </a:r>
          </a:p>
          <a:p>
            <a:pPr marL="528638" indent="-457200">
              <a:lnSpc>
                <a:spcPct val="100000"/>
              </a:lnSpc>
              <a:spcBef>
                <a:spcPts val="600"/>
              </a:spcBef>
              <a:buFont typeface="Arial" charset="0"/>
              <a:buChar char="•"/>
            </a:pPr>
            <a:r>
              <a:rPr lang="en-US" dirty="0" smtClean="0"/>
              <a:t>If it’s raining, is it more likely to be hot or cold?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2114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Marginalization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271554"/>
            <a:ext cx="5416296" cy="2380615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We can answer questions like</a:t>
            </a:r>
          </a:p>
          <a:p>
            <a:pPr marL="0" indent="0">
              <a:buNone/>
            </a:pPr>
            <a:r>
              <a:rPr lang="en-US" i="1" dirty="0" smtClean="0">
                <a:solidFill>
                  <a:schemeClr val="accent6">
                    <a:lumMod val="75000"/>
                  </a:schemeClr>
                </a:solidFill>
              </a:rPr>
              <a:t>“What’s the probability that it’s hot?”</a:t>
            </a:r>
          </a:p>
          <a:p>
            <a:pPr marL="0" indent="0">
              <a:buNone/>
            </a:pPr>
            <a:r>
              <a:rPr lang="en-US" dirty="0" smtClean="0"/>
              <a:t>By eliminating variables from the joint distribution.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1273472"/>
              </p:ext>
            </p:extLst>
          </p:nvPr>
        </p:nvGraphicFramePr>
        <p:xfrm>
          <a:off x="6901419" y="1910600"/>
          <a:ext cx="4350510" cy="31025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0170"/>
                <a:gridCol w="1450170"/>
                <a:gridCol w="1450170"/>
              </a:tblGrid>
              <a:tr h="62050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Temp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Weather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P(</a:t>
                      </a:r>
                      <a:r>
                        <a:rPr lang="en-US" sz="2400" dirty="0" err="1" smtClean="0"/>
                        <a:t>t,w</a:t>
                      </a:r>
                      <a:r>
                        <a:rPr lang="en-US" sz="2400" dirty="0" smtClean="0"/>
                        <a:t>)</a:t>
                      </a:r>
                      <a:endParaRPr lang="en-US" sz="2400" dirty="0"/>
                    </a:p>
                  </a:txBody>
                  <a:tcPr anchor="ctr"/>
                </a:tc>
              </a:tr>
              <a:tr h="62050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hot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sun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0.4</a:t>
                      </a:r>
                      <a:endParaRPr lang="en-US" sz="2400" dirty="0"/>
                    </a:p>
                  </a:txBody>
                  <a:tcPr anchor="ctr"/>
                </a:tc>
              </a:tr>
              <a:tr h="62050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hot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rain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0.1</a:t>
                      </a:r>
                      <a:endParaRPr lang="en-US" sz="2400" dirty="0"/>
                    </a:p>
                  </a:txBody>
                  <a:tcPr anchor="ctr"/>
                </a:tc>
              </a:tr>
              <a:tr h="62050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cold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sun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0.2</a:t>
                      </a:r>
                      <a:endParaRPr lang="en-US" sz="2400" dirty="0"/>
                    </a:p>
                  </a:txBody>
                  <a:tcPr anchor="ctr"/>
                </a:tc>
              </a:tr>
              <a:tr h="62050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cold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rain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0.3</a:t>
                      </a:r>
                      <a:endParaRPr lang="en-US" sz="2400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5" name="Content Placeholder 2"/>
          <p:cNvSpPr txBox="1">
            <a:spLocks/>
          </p:cNvSpPr>
          <p:nvPr/>
        </p:nvSpPr>
        <p:spPr>
          <a:xfrm>
            <a:off x="996696" y="5410073"/>
            <a:ext cx="10515600" cy="10638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u="sng" dirty="0" smtClean="0"/>
              <a:t>Marginalization</a:t>
            </a:r>
            <a:r>
              <a:rPr lang="en-US" dirty="0" smtClean="0"/>
              <a:t> is summing up the assignment probabilities for the variable you care about over the assignments to the variable you don’t.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3265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Marginalization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40677"/>
                <a:ext cx="5233416" cy="1358555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 smtClean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𝑋</m:t>
                    </m:r>
                  </m:oMath>
                </a14:m>
                <a:r>
                  <a:rPr lang="en-US" dirty="0" smtClean="0"/>
                  <a:t> be the variable we’re interested in,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𝑌</m:t>
                    </m:r>
                  </m:oMath>
                </a14:m>
                <a:r>
                  <a:rPr lang="en-US" dirty="0" smtClean="0"/>
                  <a:t> be the variable to eliminate.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40677"/>
                <a:ext cx="5233416" cy="1358555"/>
              </a:xfrm>
              <a:blipFill rotWithShape="0">
                <a:blip r:embed="rId2"/>
                <a:stretch>
                  <a:fillRect l="-2448" t="-7175" b="-44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9278495"/>
              </p:ext>
            </p:extLst>
          </p:nvPr>
        </p:nvGraphicFramePr>
        <p:xfrm>
          <a:off x="1531113" y="3263912"/>
          <a:ext cx="4350510" cy="31025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0170"/>
                <a:gridCol w="1450170"/>
                <a:gridCol w="1450170"/>
              </a:tblGrid>
              <a:tr h="62050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Temp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Weather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P(</a:t>
                      </a:r>
                      <a:r>
                        <a:rPr lang="en-US" sz="2400" dirty="0" err="1" smtClean="0"/>
                        <a:t>t,w</a:t>
                      </a:r>
                      <a:r>
                        <a:rPr lang="en-US" sz="2400" dirty="0" smtClean="0"/>
                        <a:t>)</a:t>
                      </a:r>
                      <a:endParaRPr lang="en-US" sz="2400" dirty="0"/>
                    </a:p>
                  </a:txBody>
                  <a:tcPr anchor="ctr"/>
                </a:tc>
              </a:tr>
              <a:tr h="62050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hot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sun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0.4</a:t>
                      </a:r>
                      <a:endParaRPr lang="en-US" sz="2400" dirty="0"/>
                    </a:p>
                  </a:txBody>
                  <a:tcPr anchor="ctr"/>
                </a:tc>
              </a:tr>
              <a:tr h="62050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hot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rain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0.1</a:t>
                      </a:r>
                      <a:endParaRPr lang="en-US" sz="2400" dirty="0"/>
                    </a:p>
                  </a:txBody>
                  <a:tcPr anchor="ctr"/>
                </a:tc>
              </a:tr>
              <a:tr h="62050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cold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sun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0.2</a:t>
                      </a:r>
                      <a:endParaRPr lang="en-US" sz="2400" dirty="0"/>
                    </a:p>
                  </a:txBody>
                  <a:tcPr anchor="ctr"/>
                </a:tc>
              </a:tr>
              <a:tr h="62050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cold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rain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0.3</a:t>
                      </a:r>
                      <a:endParaRPr lang="en-US" sz="2400" dirty="0"/>
                    </a:p>
                  </a:txBody>
                  <a:tcPr anchor="ctr"/>
                </a:tc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7193280" y="1692290"/>
                <a:ext cx="4160520" cy="109363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𝑋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=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𝑥</m:t>
                          </m:r>
                        </m:e>
                      </m:d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lang="en-US" sz="2800" b="0" i="1" smtClean="0">
                              <a:latin typeface="Cambria Math" charset="0"/>
                            </a:rPr>
                            <m:t>𝑦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∈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𝑌</m:t>
                          </m:r>
                        </m:sub>
                        <m:sup/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𝑃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𝑥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𝑦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3280" y="1692290"/>
                <a:ext cx="4160520" cy="109363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6393469" y="1902133"/>
            <a:ext cx="9156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Then</a:t>
            </a:r>
            <a:endParaRPr lang="en-US" sz="2800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4007873"/>
              </p:ext>
            </p:extLst>
          </p:nvPr>
        </p:nvGraphicFramePr>
        <p:xfrm>
          <a:off x="7829296" y="3133684"/>
          <a:ext cx="3216656" cy="13716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608328"/>
                <a:gridCol w="1608328"/>
              </a:tblGrid>
              <a:tr h="39415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Temp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P(t)</a:t>
                      </a:r>
                      <a:endParaRPr lang="en-US" sz="2400" dirty="0"/>
                    </a:p>
                  </a:txBody>
                  <a:tcPr anchor="ctr"/>
                </a:tc>
              </a:tr>
              <a:tr h="39415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hot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/>
                </a:tc>
              </a:tr>
              <a:tr h="39415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cold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10" name="Right Arrow 9"/>
          <p:cNvSpPr/>
          <p:nvPr/>
        </p:nvSpPr>
        <p:spPr>
          <a:xfrm>
            <a:off x="6393469" y="3621024"/>
            <a:ext cx="915635" cy="3291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403097" y="3877056"/>
            <a:ext cx="4631944" cy="1225296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7668769" y="4031268"/>
            <a:ext cx="3541775" cy="510592"/>
          </a:xfrm>
          <a:prstGeom prst="rect">
            <a:avLst/>
          </a:prstGeom>
          <a:noFill/>
          <a:ln w="508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7667532" y="3530320"/>
            <a:ext cx="3541775" cy="510592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421384" y="5141141"/>
            <a:ext cx="4631944" cy="1225296"/>
          </a:xfrm>
          <a:prstGeom prst="rect">
            <a:avLst/>
          </a:prstGeom>
          <a:noFill/>
          <a:ln w="508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9985248" y="3559031"/>
            <a:ext cx="572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0.5</a:t>
            </a:r>
            <a:endParaRPr lang="en-US" sz="2400" dirty="0"/>
          </a:p>
        </p:txBody>
      </p:sp>
      <p:sp>
        <p:nvSpPr>
          <p:cNvPr id="17" name="TextBox 16"/>
          <p:cNvSpPr txBox="1"/>
          <p:nvPr/>
        </p:nvSpPr>
        <p:spPr>
          <a:xfrm>
            <a:off x="9985248" y="4055731"/>
            <a:ext cx="572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0.5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76869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3" grpId="0" animBg="1"/>
      <p:bldP spid="14" grpId="0" animBg="1"/>
      <p:bldP spid="14" grpId="1" animBg="1"/>
      <p:bldP spid="15" grpId="0" animBg="1"/>
      <p:bldP spid="16" grpId="0"/>
      <p:bldP spid="17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Marginalization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40677"/>
                <a:ext cx="5233416" cy="1358555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 smtClean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𝑋</m:t>
                    </m:r>
                  </m:oMath>
                </a14:m>
                <a:r>
                  <a:rPr lang="en-US" dirty="0" smtClean="0"/>
                  <a:t> be the variable we’re interested in,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𝑌</m:t>
                    </m:r>
                  </m:oMath>
                </a14:m>
                <a:r>
                  <a:rPr lang="en-US" dirty="0" smtClean="0"/>
                  <a:t> be the variable to eliminate.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40677"/>
                <a:ext cx="5233416" cy="1358555"/>
              </a:xfrm>
              <a:blipFill rotWithShape="0">
                <a:blip r:embed="rId2"/>
                <a:stretch>
                  <a:fillRect l="-2448" t="-7175" b="-44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1531113" y="3263912"/>
          <a:ext cx="4350510" cy="31025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0170"/>
                <a:gridCol w="1450170"/>
                <a:gridCol w="1450170"/>
              </a:tblGrid>
              <a:tr h="62050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Temp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Weather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P(</a:t>
                      </a:r>
                      <a:r>
                        <a:rPr lang="en-US" sz="2400" dirty="0" err="1" smtClean="0"/>
                        <a:t>t,w</a:t>
                      </a:r>
                      <a:r>
                        <a:rPr lang="en-US" sz="2400" dirty="0" smtClean="0"/>
                        <a:t>)</a:t>
                      </a:r>
                      <a:endParaRPr lang="en-US" sz="2400" dirty="0"/>
                    </a:p>
                  </a:txBody>
                  <a:tcPr anchor="ctr"/>
                </a:tc>
              </a:tr>
              <a:tr h="62050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hot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sun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0.4</a:t>
                      </a:r>
                      <a:endParaRPr lang="en-US" sz="2400" dirty="0"/>
                    </a:p>
                  </a:txBody>
                  <a:tcPr anchor="ctr"/>
                </a:tc>
              </a:tr>
              <a:tr h="62050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hot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rain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0.1</a:t>
                      </a:r>
                      <a:endParaRPr lang="en-US" sz="2400" dirty="0"/>
                    </a:p>
                  </a:txBody>
                  <a:tcPr anchor="ctr"/>
                </a:tc>
              </a:tr>
              <a:tr h="62050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cold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sun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0.2</a:t>
                      </a:r>
                      <a:endParaRPr lang="en-US" sz="2400" dirty="0"/>
                    </a:p>
                  </a:txBody>
                  <a:tcPr anchor="ctr"/>
                </a:tc>
              </a:tr>
              <a:tr h="62050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cold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rain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0.3</a:t>
                      </a:r>
                      <a:endParaRPr lang="en-US" sz="2400" dirty="0"/>
                    </a:p>
                  </a:txBody>
                  <a:tcPr anchor="ctr"/>
                </a:tc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7193280" y="1692290"/>
                <a:ext cx="4160520" cy="109363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𝑋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=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𝑥</m:t>
                          </m:r>
                        </m:e>
                      </m:d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lang="en-US" sz="2800" b="0" i="1" smtClean="0">
                              <a:latin typeface="Cambria Math" charset="0"/>
                            </a:rPr>
                            <m:t>𝑦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∈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𝑌</m:t>
                          </m:r>
                        </m:sub>
                        <m:sup/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𝑃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𝑥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𝑦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3280" y="1692290"/>
                <a:ext cx="4160520" cy="109363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6393469" y="1902133"/>
            <a:ext cx="9156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Then</a:t>
            </a:r>
            <a:endParaRPr lang="en-US" sz="2800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7829296" y="3133684"/>
          <a:ext cx="3216656" cy="13716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608328"/>
                <a:gridCol w="1608328"/>
              </a:tblGrid>
              <a:tr h="39415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Temp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P(t)</a:t>
                      </a:r>
                      <a:endParaRPr lang="en-US" sz="2400" dirty="0"/>
                    </a:p>
                  </a:txBody>
                  <a:tcPr anchor="ctr"/>
                </a:tc>
              </a:tr>
              <a:tr h="39415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hot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0.5</a:t>
                      </a:r>
                      <a:endParaRPr lang="en-US" sz="2400" dirty="0"/>
                    </a:p>
                  </a:txBody>
                  <a:tcPr anchor="ctr"/>
                </a:tc>
              </a:tr>
              <a:tr h="39415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cold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0.5</a:t>
                      </a:r>
                      <a:endParaRPr lang="en-US" sz="2400" dirty="0"/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3269262"/>
              </p:ext>
            </p:extLst>
          </p:nvPr>
        </p:nvGraphicFramePr>
        <p:xfrm>
          <a:off x="7811008" y="4994837"/>
          <a:ext cx="3216656" cy="13716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608328"/>
                <a:gridCol w="1608328"/>
              </a:tblGrid>
              <a:tr h="39415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Weather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P(w)</a:t>
                      </a:r>
                      <a:endParaRPr lang="en-US" sz="2400" dirty="0"/>
                    </a:p>
                  </a:txBody>
                  <a:tcPr anchor="ctr"/>
                </a:tc>
              </a:tr>
              <a:tr h="39415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sun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/>
                </a:tc>
              </a:tr>
              <a:tr h="39415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rain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10" name="Right Arrow 9"/>
          <p:cNvSpPr/>
          <p:nvPr/>
        </p:nvSpPr>
        <p:spPr>
          <a:xfrm>
            <a:off x="6393469" y="3621024"/>
            <a:ext cx="915635" cy="3291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>
            <a:off x="6397642" y="5516045"/>
            <a:ext cx="915635" cy="3291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403097" y="3877056"/>
            <a:ext cx="4631944" cy="628228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390396" y="5077133"/>
            <a:ext cx="4631944" cy="628228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421384" y="5705361"/>
            <a:ext cx="4631944" cy="661076"/>
          </a:xfrm>
          <a:prstGeom prst="rect">
            <a:avLst/>
          </a:prstGeom>
          <a:noFill/>
          <a:ln w="508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403097" y="4505284"/>
            <a:ext cx="4631944" cy="661076"/>
          </a:xfrm>
          <a:prstGeom prst="rect">
            <a:avLst/>
          </a:prstGeom>
          <a:noFill/>
          <a:ln w="508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7688579" y="5415579"/>
            <a:ext cx="3541775" cy="510592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7666736" y="5937528"/>
            <a:ext cx="3541775" cy="510592"/>
          </a:xfrm>
          <a:prstGeom prst="rect">
            <a:avLst/>
          </a:prstGeom>
          <a:noFill/>
          <a:ln w="508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9966960" y="5449804"/>
            <a:ext cx="572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0.6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9966960" y="5945613"/>
            <a:ext cx="572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0.4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148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3" grpId="0" animBg="1"/>
      <p:bldP spid="13" grpId="1" animBg="1"/>
      <p:bldP spid="14" grpId="0" animBg="1"/>
      <p:bldP spid="15" grpId="0" animBg="1"/>
      <p:bldP spid="16" grpId="0" animBg="1"/>
      <p:bldP spid="16" grpId="1" animBg="1"/>
      <p:bldP spid="17" grpId="0" animBg="1"/>
      <p:bldP spid="5" grpId="0"/>
      <p:bldP spid="18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Conditional probability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0830705"/>
              </p:ext>
            </p:extLst>
          </p:nvPr>
        </p:nvGraphicFramePr>
        <p:xfrm>
          <a:off x="6901419" y="1910600"/>
          <a:ext cx="4350510" cy="31025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0170"/>
                <a:gridCol w="1450170"/>
                <a:gridCol w="1450170"/>
              </a:tblGrid>
              <a:tr h="62050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Temp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Weather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P(</a:t>
                      </a:r>
                      <a:r>
                        <a:rPr lang="en-US" sz="2400" dirty="0" err="1" smtClean="0"/>
                        <a:t>t,w</a:t>
                      </a:r>
                      <a:r>
                        <a:rPr lang="en-US" sz="2400" dirty="0" smtClean="0"/>
                        <a:t>)</a:t>
                      </a:r>
                      <a:endParaRPr lang="en-US" sz="2400" dirty="0"/>
                    </a:p>
                  </a:txBody>
                  <a:tcPr anchor="ctr"/>
                </a:tc>
              </a:tr>
              <a:tr h="62050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hot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sun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0.4</a:t>
                      </a:r>
                      <a:endParaRPr lang="en-US" sz="2400" dirty="0"/>
                    </a:p>
                  </a:txBody>
                  <a:tcPr anchor="ctr"/>
                </a:tc>
              </a:tr>
              <a:tr h="62050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hot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rain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0.1</a:t>
                      </a:r>
                      <a:endParaRPr lang="en-US" sz="2400" dirty="0"/>
                    </a:p>
                  </a:txBody>
                  <a:tcPr anchor="ctr"/>
                </a:tc>
              </a:tr>
              <a:tr h="62050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cold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sun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0.2</a:t>
                      </a:r>
                      <a:endParaRPr lang="en-US" sz="2400" dirty="0"/>
                    </a:p>
                  </a:txBody>
                  <a:tcPr anchor="ctr"/>
                </a:tc>
              </a:tr>
              <a:tr h="62050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cold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rain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0.3</a:t>
                      </a:r>
                      <a:endParaRPr lang="en-US" sz="2400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655320" y="1746008"/>
            <a:ext cx="508711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u="sng" dirty="0" smtClean="0"/>
              <a:t>Conditional probability</a:t>
            </a:r>
            <a:r>
              <a:rPr lang="en-US" sz="2800" dirty="0" smtClean="0"/>
              <a:t> gives the likelihood of one thing being true, given that something else is true.</a:t>
            </a: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691640" y="3962612"/>
                <a:ext cx="2677464" cy="8971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𝑎</m:t>
                          </m:r>
                        </m:e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𝑎</m:t>
                              </m:r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𝑏</m:t>
                              </m:r>
                            </m:e>
                          </m:d>
                        </m:num>
                        <m:den>
                          <m:r>
                            <a:rPr lang="en-US" sz="2800" b="0" i="1" smtClean="0">
                              <a:latin typeface="Cambria Math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𝑏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1640" y="3962612"/>
                <a:ext cx="2677464" cy="897105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655320" y="3500947"/>
            <a:ext cx="14061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smtClean="0"/>
              <a:t>Definition</a:t>
            </a:r>
            <a:endParaRPr lang="en-US" sz="2400" i="1" dirty="0"/>
          </a:p>
        </p:txBody>
      </p:sp>
      <p:sp>
        <p:nvSpPr>
          <p:cNvPr id="9" name="Rounded Rectangular Callout 8"/>
          <p:cNvSpPr/>
          <p:nvPr/>
        </p:nvSpPr>
        <p:spPr>
          <a:xfrm>
            <a:off x="1823730" y="5037918"/>
            <a:ext cx="3479790" cy="566928"/>
          </a:xfrm>
          <a:prstGeom prst="wedgeRoundRectCallout">
            <a:avLst>
              <a:gd name="adj1" fmla="val -31885"/>
              <a:gd name="adj2" fmla="val -105242"/>
              <a:gd name="adj3" fmla="val 16667"/>
            </a:avLst>
          </a:prstGeom>
          <a:solidFill>
            <a:schemeClr val="bg1"/>
          </a:solidFill>
          <a:ln w="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“The probability of </a:t>
            </a:r>
            <a:r>
              <a:rPr lang="en-US" sz="2000" i="1" dirty="0" smtClean="0">
                <a:solidFill>
                  <a:schemeClr val="tx1"/>
                </a:solidFill>
              </a:rPr>
              <a:t>a</a:t>
            </a:r>
            <a:r>
              <a:rPr lang="en-US" sz="2000" dirty="0" smtClean="0">
                <a:solidFill>
                  <a:schemeClr val="tx1"/>
                </a:solidFill>
              </a:rPr>
              <a:t> given </a:t>
            </a:r>
            <a:r>
              <a:rPr lang="en-US" sz="2000" i="1" dirty="0" smtClean="0">
                <a:solidFill>
                  <a:schemeClr val="tx1"/>
                </a:solidFill>
              </a:rPr>
              <a:t>b</a:t>
            </a:r>
            <a:r>
              <a:rPr lang="en-US" sz="2000" dirty="0" smtClean="0">
                <a:solidFill>
                  <a:schemeClr val="tx1"/>
                </a:solidFill>
              </a:rPr>
              <a:t>”</a:t>
            </a:r>
            <a:endParaRPr 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7673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Conditional probability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3733266"/>
              </p:ext>
            </p:extLst>
          </p:nvPr>
        </p:nvGraphicFramePr>
        <p:xfrm>
          <a:off x="6864843" y="1539854"/>
          <a:ext cx="4350510" cy="31025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0170"/>
                <a:gridCol w="1450170"/>
                <a:gridCol w="1450170"/>
              </a:tblGrid>
              <a:tr h="62050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Temp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Weather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P(</a:t>
                      </a:r>
                      <a:r>
                        <a:rPr lang="en-US" sz="2400" dirty="0" err="1" smtClean="0"/>
                        <a:t>t,w</a:t>
                      </a:r>
                      <a:r>
                        <a:rPr lang="en-US" sz="2400" dirty="0" smtClean="0"/>
                        <a:t>)</a:t>
                      </a:r>
                      <a:endParaRPr lang="en-US" sz="2400" dirty="0"/>
                    </a:p>
                  </a:txBody>
                  <a:tcPr anchor="ctr"/>
                </a:tc>
              </a:tr>
              <a:tr h="62050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hot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sun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0.4</a:t>
                      </a:r>
                      <a:endParaRPr lang="en-US" sz="2400" dirty="0"/>
                    </a:p>
                  </a:txBody>
                  <a:tcPr anchor="ctr"/>
                </a:tc>
              </a:tr>
              <a:tr h="62050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hot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rain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0.1</a:t>
                      </a:r>
                      <a:endParaRPr lang="en-US" sz="2400" dirty="0"/>
                    </a:p>
                  </a:txBody>
                  <a:tcPr anchor="ctr"/>
                </a:tc>
              </a:tr>
              <a:tr h="62050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cold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sun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0.2</a:t>
                      </a:r>
                      <a:endParaRPr lang="en-US" sz="2400" dirty="0"/>
                    </a:p>
                  </a:txBody>
                  <a:tcPr anchor="ctr"/>
                </a:tc>
              </a:tr>
              <a:tr h="62050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cold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rain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0.3</a:t>
                      </a:r>
                      <a:endParaRPr lang="en-US" sz="2400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655320" y="1706122"/>
            <a:ext cx="508711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Example question:</a:t>
            </a:r>
          </a:p>
          <a:p>
            <a:r>
              <a:rPr lang="en-US" sz="2800" i="1" dirty="0" smtClean="0">
                <a:solidFill>
                  <a:schemeClr val="accent1"/>
                </a:solidFill>
              </a:rPr>
              <a:t>“What’s the probability that it’s hot, given that it’s raining?”</a:t>
            </a:r>
            <a:endParaRPr lang="en-US" sz="2800" i="1" dirty="0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033122" y="3510067"/>
                <a:ext cx="4331507" cy="8971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h𝑜𝑡</m:t>
                          </m:r>
                        </m:e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𝑟𝑎𝑖𝑛</m:t>
                          </m:r>
                        </m:e>
                      </m:d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h𝑜𝑡</m:t>
                              </m:r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𝑟𝑎𝑖𝑛</m:t>
                              </m:r>
                            </m:e>
                          </m:d>
                        </m:num>
                        <m:den>
                          <m:r>
                            <a:rPr lang="en-US" sz="2800" b="0" i="1" smtClean="0">
                              <a:latin typeface="Cambria Math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𝑟𝑎𝑖𝑛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3122" y="3510067"/>
                <a:ext cx="4331507" cy="897105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2963102" y="4826122"/>
                <a:ext cx="7803482" cy="9126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h𝑜𝑡</m:t>
                              </m:r>
                              <m:r>
                                <a:rPr lang="en-US" sz="2800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sz="2800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𝑟𝑎𝑖𝑛</m:t>
                              </m:r>
                            </m:e>
                          </m:d>
                        </m:num>
                        <m:den>
                          <m: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h𝑜𝑡</m:t>
                              </m:r>
                              <m:r>
                                <a:rPr lang="en-US" sz="2800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sz="2800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𝑟𝑎𝑖𝑛</m:t>
                              </m:r>
                            </m:e>
                          </m:d>
                          <m:r>
                            <a:rPr lang="en-US" sz="2800" b="0" i="1" smtClean="0">
                              <a:latin typeface="Cambria Math" charset="0"/>
                            </a:rPr>
                            <m:t>+</m:t>
                          </m:r>
                          <m:r>
                            <a:rPr lang="en-US" sz="2800" b="0" i="1" smtClean="0">
                              <a:solidFill>
                                <a:srgbClr val="00B0F0"/>
                              </a:solidFill>
                              <a:latin typeface="Cambria Math" charset="0"/>
                            </a:rPr>
                            <m:t>𝑃</m:t>
                          </m:r>
                          <m:r>
                            <a:rPr lang="en-US" sz="2800" b="0" i="1" smtClean="0">
                              <a:solidFill>
                                <a:srgbClr val="00B0F0"/>
                              </a:solidFill>
                              <a:latin typeface="Cambria Math" charset="0"/>
                            </a:rPr>
                            <m:t>(</m:t>
                          </m:r>
                          <m:r>
                            <a:rPr lang="en-US" sz="2800" b="0" i="1" smtClean="0">
                              <a:solidFill>
                                <a:srgbClr val="00B0F0"/>
                              </a:solidFill>
                              <a:latin typeface="Cambria Math" charset="0"/>
                            </a:rPr>
                            <m:t>𝑐𝑜𝑙𝑑</m:t>
                          </m:r>
                          <m:r>
                            <a:rPr lang="en-US" sz="2800" b="0" i="1" smtClean="0">
                              <a:solidFill>
                                <a:srgbClr val="00B0F0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800" b="0" i="1" smtClean="0">
                              <a:solidFill>
                                <a:srgbClr val="00B0F0"/>
                              </a:solidFill>
                              <a:latin typeface="Cambria Math" charset="0"/>
                            </a:rPr>
                            <m:t>𝑟𝑎𝑖𝑛</m:t>
                          </m:r>
                          <m:r>
                            <a:rPr lang="en-US" sz="2800" b="0" i="1" smtClean="0">
                              <a:solidFill>
                                <a:srgbClr val="00B0F0"/>
                              </a:solidFill>
                              <a:latin typeface="Cambria Math" charset="0"/>
                            </a:rPr>
                            <m:t>)</m:t>
                          </m:r>
                        </m:den>
                      </m:f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charset="0"/>
                            </a:rPr>
                            <m:t>0.1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charset="0"/>
                            </a:rPr>
                            <m:t>0.1+0.3</m:t>
                          </m:r>
                        </m:den>
                      </m:f>
                      <m:r>
                        <a:rPr lang="en-US" sz="2800" b="0" i="1" smtClean="0">
                          <a:latin typeface="Cambria Math" charset="0"/>
                        </a:rPr>
                        <m:t>=0.25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3102" y="4826122"/>
                <a:ext cx="7803482" cy="91262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ounded Rectangular Callout 9"/>
          <p:cNvSpPr/>
          <p:nvPr/>
        </p:nvSpPr>
        <p:spPr>
          <a:xfrm>
            <a:off x="1808987" y="6105170"/>
            <a:ext cx="5224123" cy="489040"/>
          </a:xfrm>
          <a:prstGeom prst="wedgeRoundRectCallout">
            <a:avLst>
              <a:gd name="adj1" fmla="val 20125"/>
              <a:gd name="adj2" fmla="val -131030"/>
              <a:gd name="adj3" fmla="val 16667"/>
            </a:avLst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Marginalize over </a:t>
            </a:r>
            <a:r>
              <a:rPr lang="en-US" sz="2400" i="1" dirty="0">
                <a:solidFill>
                  <a:schemeClr val="tx1"/>
                </a:solidFill>
              </a:rPr>
              <a:t>Temp</a:t>
            </a:r>
            <a:r>
              <a:rPr lang="en-US" sz="2400" dirty="0">
                <a:solidFill>
                  <a:schemeClr val="tx1"/>
                </a:solidFill>
              </a:rPr>
              <a:t> to get </a:t>
            </a:r>
            <a:r>
              <a:rPr lang="en-US" sz="2400" i="1" dirty="0">
                <a:solidFill>
                  <a:schemeClr val="tx1"/>
                </a:solidFill>
              </a:rPr>
              <a:t>P(rain</a:t>
            </a:r>
            <a:r>
              <a:rPr lang="en-US" sz="2400" i="1" dirty="0" smtClean="0">
                <a:solidFill>
                  <a:schemeClr val="tx1"/>
                </a:solidFill>
              </a:rPr>
              <a:t>)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721856" y="2777002"/>
            <a:ext cx="4631944" cy="628228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6724126" y="3988419"/>
            <a:ext cx="4631944" cy="628228"/>
          </a:xfrm>
          <a:prstGeom prst="rect">
            <a:avLst/>
          </a:prstGeom>
          <a:noFill/>
          <a:ln w="508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463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 animBg="1"/>
      <p:bldP spid="11" grpId="0" animBg="1"/>
      <p:bldP spid="1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Today’s learning goals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At the end of today, you should be able to</a:t>
            </a:r>
          </a:p>
          <a:p>
            <a:pPr>
              <a:spcBef>
                <a:spcPts val="3400"/>
              </a:spcBef>
            </a:pPr>
            <a:r>
              <a:rPr lang="en-US" dirty="0" smtClean="0"/>
              <a:t>Estimate the probability of events from observed samples</a:t>
            </a:r>
          </a:p>
          <a:p>
            <a:pPr>
              <a:spcBef>
                <a:spcPts val="3400"/>
              </a:spcBef>
            </a:pPr>
            <a:r>
              <a:rPr lang="en-US" dirty="0" smtClean="0"/>
              <a:t>Calculate joint, conditional, and independent probabilities from a joint probability table</a:t>
            </a:r>
          </a:p>
          <a:p>
            <a:pPr>
              <a:spcBef>
                <a:spcPts val="3400"/>
              </a:spcBef>
            </a:pPr>
            <a:r>
              <a:rPr lang="en-US" dirty="0" smtClean="0"/>
              <a:t>Calculate joint probabilities from conditional probabilities</a:t>
            </a:r>
          </a:p>
          <a:p>
            <a:pPr>
              <a:spcBef>
                <a:spcPts val="3400"/>
              </a:spcBef>
            </a:pPr>
            <a:r>
              <a:rPr lang="en-US" dirty="0" smtClean="0"/>
              <a:t>Explain Bayes’ Rule for conditional probability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3298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Conditional probability tables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 smtClean="0"/>
                  <a:t>To get the </a:t>
                </a:r>
                <a:r>
                  <a:rPr lang="en-US" u="sng" dirty="0" smtClean="0"/>
                  <a:t>conditional probability distribution</a:t>
                </a:r>
                <a:r>
                  <a:rPr lang="en-US" dirty="0" smtClean="0"/>
                  <a:t> for </a:t>
                </a:r>
                <a:r>
                  <a:rPr lang="en-US" i="1" dirty="0" smtClean="0"/>
                  <a:t>X</a:t>
                </a:r>
                <a:r>
                  <a:rPr lang="en-US" dirty="0" smtClean="0"/>
                  <a:t> given </a:t>
                </a:r>
                <a:r>
                  <a:rPr lang="en-US" i="1" dirty="0" smtClean="0"/>
                  <a:t>Y</a:t>
                </a:r>
                <a:r>
                  <a:rPr lang="en-US" dirty="0" smtClean="0"/>
                  <a:t>, do the same calculation for each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𝑥</m:t>
                    </m:r>
                    <m:r>
                      <a:rPr lang="en-US" b="0" i="1" smtClean="0">
                        <a:latin typeface="Cambria Math" charset="0"/>
                      </a:rPr>
                      <m:t>∈</m:t>
                    </m:r>
                    <m:r>
                      <a:rPr lang="en-US" b="0" i="1" smtClean="0">
                        <a:latin typeface="Cambria Math" charset="0"/>
                      </a:rPr>
                      <m:t>𝑋</m:t>
                    </m:r>
                  </m:oMath>
                </a14:m>
                <a:endParaRPr lang="en-US" u="sng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217" t="-1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1182876"/>
              </p:ext>
            </p:extLst>
          </p:nvPr>
        </p:nvGraphicFramePr>
        <p:xfrm>
          <a:off x="1745490" y="3074438"/>
          <a:ext cx="4350510" cy="31025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0170"/>
                <a:gridCol w="1450170"/>
                <a:gridCol w="1450170"/>
              </a:tblGrid>
              <a:tr h="62050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Temp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Weather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P(</a:t>
                      </a:r>
                      <a:r>
                        <a:rPr lang="en-US" sz="2400" dirty="0" err="1" smtClean="0"/>
                        <a:t>t,w</a:t>
                      </a:r>
                      <a:r>
                        <a:rPr lang="en-US" sz="2400" dirty="0" smtClean="0"/>
                        <a:t>)</a:t>
                      </a:r>
                      <a:endParaRPr lang="en-US" sz="2400" dirty="0"/>
                    </a:p>
                  </a:txBody>
                  <a:tcPr anchor="ctr"/>
                </a:tc>
              </a:tr>
              <a:tr h="62050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hot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sun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0.4</a:t>
                      </a:r>
                      <a:endParaRPr lang="en-US" sz="2400" dirty="0"/>
                    </a:p>
                  </a:txBody>
                  <a:tcPr anchor="ctr"/>
                </a:tc>
              </a:tr>
              <a:tr h="62050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hot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rain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0.1</a:t>
                      </a:r>
                      <a:endParaRPr lang="en-US" sz="2400" dirty="0"/>
                    </a:p>
                  </a:txBody>
                  <a:tcPr anchor="ctr"/>
                </a:tc>
              </a:tr>
              <a:tr h="62050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cold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sun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0.2</a:t>
                      </a:r>
                      <a:endParaRPr lang="en-US" sz="2400" dirty="0"/>
                    </a:p>
                  </a:txBody>
                  <a:tcPr anchor="ctr"/>
                </a:tc>
              </a:tr>
              <a:tr h="62050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cold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rain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0.3</a:t>
                      </a:r>
                      <a:endParaRPr lang="en-US" sz="2400" dirty="0"/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8739549"/>
              </p:ext>
            </p:extLst>
          </p:nvPr>
        </p:nvGraphicFramePr>
        <p:xfrm>
          <a:off x="7939024" y="3039916"/>
          <a:ext cx="3216656" cy="1371600"/>
        </p:xfrm>
        <a:graphic>
          <a:graphicData uri="http://schemas.openxmlformats.org/drawingml/2006/table">
            <a:tbl>
              <a:tblPr firstRow="1" bandRow="1">
                <a:tableStyleId>{74C1A8A3-306A-4EB7-A6B1-4F7E0EB9C5D6}</a:tableStyleId>
              </a:tblPr>
              <a:tblGrid>
                <a:gridCol w="1608328"/>
                <a:gridCol w="1608328"/>
              </a:tblGrid>
              <a:tr h="39415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Temp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P(</a:t>
                      </a:r>
                      <a:r>
                        <a:rPr lang="en-US" sz="2400" dirty="0" err="1" smtClean="0"/>
                        <a:t>t|rain</a:t>
                      </a:r>
                      <a:r>
                        <a:rPr lang="en-US" sz="2400" dirty="0" smtClean="0"/>
                        <a:t>)</a:t>
                      </a:r>
                      <a:endParaRPr lang="en-US" sz="2400" dirty="0"/>
                    </a:p>
                  </a:txBody>
                  <a:tcPr anchor="ctr"/>
                </a:tc>
              </a:tr>
              <a:tr h="39415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C00000"/>
                          </a:solidFill>
                        </a:rPr>
                        <a:t>hot</a:t>
                      </a:r>
                      <a:endParaRPr lang="en-US" sz="2400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0.25</a:t>
                      </a:r>
                      <a:endParaRPr lang="en-US" sz="2400" dirty="0"/>
                    </a:p>
                  </a:txBody>
                  <a:tcPr anchor="ctr"/>
                </a:tc>
              </a:tr>
              <a:tr h="39415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00B0F0"/>
                          </a:solidFill>
                        </a:rPr>
                        <a:t>cold</a:t>
                      </a:r>
                      <a:endParaRPr lang="en-US" sz="2400" dirty="0">
                        <a:solidFill>
                          <a:srgbClr val="00B0F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0.75</a:t>
                      </a:r>
                      <a:endParaRPr lang="en-US" sz="2400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1601216" y="4311779"/>
            <a:ext cx="4631944" cy="628228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603486" y="5523196"/>
            <a:ext cx="4631944" cy="628228"/>
          </a:xfrm>
          <a:prstGeom prst="rect">
            <a:avLst/>
          </a:prstGeom>
          <a:noFill/>
          <a:ln w="508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>
            <a:off x="6559694" y="3561124"/>
            <a:ext cx="915635" cy="3291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75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Conditional probability tables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 smtClean="0"/>
                  <a:t>To get the </a:t>
                </a:r>
                <a:r>
                  <a:rPr lang="en-US" u="sng" dirty="0" smtClean="0"/>
                  <a:t>conditional probability distribution</a:t>
                </a:r>
                <a:r>
                  <a:rPr lang="en-US" dirty="0" smtClean="0"/>
                  <a:t> for </a:t>
                </a:r>
                <a:r>
                  <a:rPr lang="en-US" i="1" dirty="0" smtClean="0"/>
                  <a:t>X</a:t>
                </a:r>
                <a:r>
                  <a:rPr lang="en-US" dirty="0" smtClean="0"/>
                  <a:t> given </a:t>
                </a:r>
                <a:r>
                  <a:rPr lang="en-US" i="1" dirty="0" smtClean="0"/>
                  <a:t>Y</a:t>
                </a:r>
                <a:r>
                  <a:rPr lang="en-US" dirty="0" smtClean="0"/>
                  <a:t>, do the same calculation for each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𝑥</m:t>
                    </m:r>
                    <m:r>
                      <a:rPr lang="en-US" b="0" i="1" smtClean="0">
                        <a:latin typeface="Cambria Math" charset="0"/>
                      </a:rPr>
                      <m:t>∈</m:t>
                    </m:r>
                    <m:r>
                      <a:rPr lang="en-US" b="0" i="1" smtClean="0">
                        <a:latin typeface="Cambria Math" charset="0"/>
                      </a:rPr>
                      <m:t>𝑋</m:t>
                    </m:r>
                  </m:oMath>
                </a14:m>
                <a:endParaRPr lang="en-US" u="sng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217" t="-1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1745490" y="3074438"/>
          <a:ext cx="4350510" cy="31025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0170"/>
                <a:gridCol w="1450170"/>
                <a:gridCol w="1450170"/>
              </a:tblGrid>
              <a:tr h="62050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Temp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Weather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P(</a:t>
                      </a:r>
                      <a:r>
                        <a:rPr lang="en-US" sz="2400" dirty="0" err="1" smtClean="0"/>
                        <a:t>t,w</a:t>
                      </a:r>
                      <a:r>
                        <a:rPr lang="en-US" sz="2400" dirty="0" smtClean="0"/>
                        <a:t>)</a:t>
                      </a:r>
                      <a:endParaRPr lang="en-US" sz="2400" dirty="0"/>
                    </a:p>
                  </a:txBody>
                  <a:tcPr anchor="ctr"/>
                </a:tc>
              </a:tr>
              <a:tr h="62050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hot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sun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0.4</a:t>
                      </a:r>
                      <a:endParaRPr lang="en-US" sz="2400" dirty="0"/>
                    </a:p>
                  </a:txBody>
                  <a:tcPr anchor="ctr"/>
                </a:tc>
              </a:tr>
              <a:tr h="62050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hot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rain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0.1</a:t>
                      </a:r>
                      <a:endParaRPr lang="en-US" sz="2400" dirty="0"/>
                    </a:p>
                  </a:txBody>
                  <a:tcPr anchor="ctr"/>
                </a:tc>
              </a:tr>
              <a:tr h="62050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cold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sun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0.2</a:t>
                      </a:r>
                      <a:endParaRPr lang="en-US" sz="2400" dirty="0"/>
                    </a:p>
                  </a:txBody>
                  <a:tcPr anchor="ctr"/>
                </a:tc>
              </a:tr>
              <a:tr h="62050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cold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rain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0.3</a:t>
                      </a:r>
                      <a:endParaRPr lang="en-US" sz="2400" dirty="0"/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7939024" y="3039916"/>
          <a:ext cx="3216656" cy="1371600"/>
        </p:xfrm>
        <a:graphic>
          <a:graphicData uri="http://schemas.openxmlformats.org/drawingml/2006/table">
            <a:tbl>
              <a:tblPr firstRow="1" bandRow="1">
                <a:tableStyleId>{74C1A8A3-306A-4EB7-A6B1-4F7E0EB9C5D6}</a:tableStyleId>
              </a:tblPr>
              <a:tblGrid>
                <a:gridCol w="1608328"/>
                <a:gridCol w="1608328"/>
              </a:tblGrid>
              <a:tr h="39415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Temp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P(</a:t>
                      </a:r>
                      <a:r>
                        <a:rPr lang="en-US" sz="2400" dirty="0" err="1" smtClean="0"/>
                        <a:t>t|rain</a:t>
                      </a:r>
                      <a:r>
                        <a:rPr lang="en-US" sz="2400" dirty="0" smtClean="0"/>
                        <a:t>)</a:t>
                      </a:r>
                      <a:endParaRPr lang="en-US" sz="2400" dirty="0"/>
                    </a:p>
                  </a:txBody>
                  <a:tcPr anchor="ctr"/>
                </a:tc>
              </a:tr>
              <a:tr h="39415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hot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0.25</a:t>
                      </a:r>
                      <a:endParaRPr lang="en-US" sz="2400" dirty="0"/>
                    </a:p>
                  </a:txBody>
                  <a:tcPr anchor="ctr"/>
                </a:tc>
              </a:tr>
              <a:tr h="39415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cold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0.75</a:t>
                      </a:r>
                      <a:endParaRPr lang="en-US" sz="2400" dirty="0"/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1165786"/>
              </p:ext>
            </p:extLst>
          </p:nvPr>
        </p:nvGraphicFramePr>
        <p:xfrm>
          <a:off x="7939024" y="4940007"/>
          <a:ext cx="3216656" cy="1371600"/>
        </p:xfrm>
        <a:graphic>
          <a:graphicData uri="http://schemas.openxmlformats.org/drawingml/2006/table">
            <a:tbl>
              <a:tblPr firstRow="1" bandRow="1">
                <a:tableStyleId>{EB9631B5-78F2-41C9-869B-9F39066F8104}</a:tableStyleId>
              </a:tblPr>
              <a:tblGrid>
                <a:gridCol w="1608328"/>
                <a:gridCol w="1608328"/>
              </a:tblGrid>
              <a:tr h="39415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Temp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P(</a:t>
                      </a:r>
                      <a:r>
                        <a:rPr lang="en-US" sz="2400" dirty="0" err="1" smtClean="0"/>
                        <a:t>t|sun</a:t>
                      </a:r>
                      <a:r>
                        <a:rPr lang="en-US" sz="2400" dirty="0" smtClean="0"/>
                        <a:t>)</a:t>
                      </a:r>
                      <a:endParaRPr lang="en-US" sz="2400" dirty="0"/>
                    </a:p>
                  </a:txBody>
                  <a:tcPr anchor="ctr"/>
                </a:tc>
              </a:tr>
              <a:tr h="39415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C00000"/>
                          </a:solidFill>
                        </a:rPr>
                        <a:t>hot</a:t>
                      </a:r>
                      <a:endParaRPr lang="en-US" sz="2400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0.67</a:t>
                      </a:r>
                      <a:endParaRPr lang="en-US" sz="2400" dirty="0"/>
                    </a:p>
                  </a:txBody>
                  <a:tcPr anchor="ctr"/>
                </a:tc>
              </a:tr>
              <a:tr h="39415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00B0F0"/>
                          </a:solidFill>
                        </a:rPr>
                        <a:t>cold</a:t>
                      </a:r>
                      <a:endParaRPr lang="en-US" sz="2400" dirty="0">
                        <a:solidFill>
                          <a:srgbClr val="00B0F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0.33</a:t>
                      </a:r>
                      <a:endParaRPr lang="en-US" sz="2400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1603486" y="3670589"/>
            <a:ext cx="4631944" cy="628228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603486" y="4937910"/>
            <a:ext cx="4631944" cy="628228"/>
          </a:xfrm>
          <a:prstGeom prst="rect">
            <a:avLst/>
          </a:prstGeom>
          <a:noFill/>
          <a:ln w="508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>
            <a:off x="6559694" y="3561124"/>
            <a:ext cx="915635" cy="3291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>
            <a:off x="6559694" y="5461215"/>
            <a:ext cx="915635" cy="3291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63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0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Aside: Normalization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3785871" y="2405668"/>
                <a:ext cx="3603935" cy="7143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𝑋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=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charset="0"/>
                            </a:rPr>
                            <m:t>𝐹𝑟𝑒𝑞𝑢𝑒𝑛𝑐𝑦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</m:d>
                        </m:num>
                        <m:den>
                          <m:r>
                            <a:rPr lang="en-US" sz="2400" b="0" i="1" smtClean="0">
                              <a:latin typeface="Cambria Math" charset="0"/>
                            </a:rPr>
                            <m:t>𝑁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5871" y="2405668"/>
                <a:ext cx="3603935" cy="714363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3785871" y="3732410"/>
                <a:ext cx="3375861" cy="8971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𝐴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=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𝑎</m:t>
                          </m:r>
                        </m:e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𝑎</m:t>
                              </m:r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𝑏</m:t>
                              </m:r>
                            </m:e>
                          </m:d>
                        </m:num>
                        <m:den>
                          <m:r>
                            <a:rPr lang="en-US" sz="2800" b="0" i="1" smtClean="0">
                              <a:latin typeface="Cambria Math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𝑏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5871" y="3732410"/>
                <a:ext cx="3375861" cy="89710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7650735" y="2405668"/>
                <a:ext cx="2886559" cy="81439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charset="0"/>
                            </a:rPr>
                            <m:t>𝐹𝑟𝑒𝑞𝑢𝑒𝑛𝑐𝑦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</m:d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naryPr>
                            <m:sub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  <m:sup/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𝐹𝑟𝑒𝑞𝑢𝑒𝑛𝑐𝑦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400" b="0" i="1" smtClean="0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nary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0735" y="2405668"/>
                <a:ext cx="2886559" cy="81439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7650735" y="3716572"/>
                <a:ext cx="2332049" cy="9287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𝑎</m:t>
                              </m:r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𝑏</m:t>
                              </m:r>
                            </m:e>
                          </m:d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sz="2800" b="0" i="1" smtClean="0"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𝑥</m:t>
                              </m:r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∈</m:t>
                              </m:r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𝐴</m:t>
                              </m:r>
                            </m:sub>
                            <m:sup/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𝑃</m:t>
                              </m:r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(</m:t>
                              </m:r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𝑥</m:t>
                              </m:r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𝑏</m:t>
                              </m:r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0735" y="3716572"/>
                <a:ext cx="2332049" cy="92878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615921" y="1477333"/>
            <a:ext cx="87952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We’ve now seen </a:t>
            </a:r>
            <a:r>
              <a:rPr lang="en-US" sz="2800" smtClean="0"/>
              <a:t>two equations for calculating distributions</a:t>
            </a:r>
            <a:endParaRPr lang="en-US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1576075" y="2600063"/>
            <a:ext cx="19488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Count and divide</a:t>
            </a:r>
            <a:endParaRPr lang="en-US" sz="2000" dirty="0"/>
          </a:p>
        </p:txBody>
      </p:sp>
      <p:sp>
        <p:nvSpPr>
          <p:cNvPr id="10" name="TextBox 9"/>
          <p:cNvSpPr txBox="1"/>
          <p:nvPr/>
        </p:nvSpPr>
        <p:spPr>
          <a:xfrm>
            <a:off x="872869" y="3980907"/>
            <a:ext cx="26520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mtClean="0"/>
              <a:t>Conditional distribution</a:t>
            </a:r>
            <a:endParaRPr lang="en-US" sz="2000" dirty="0"/>
          </a:p>
        </p:txBody>
      </p:sp>
      <p:sp>
        <p:nvSpPr>
          <p:cNvPr id="11" name="TextBox 10"/>
          <p:cNvSpPr txBox="1"/>
          <p:nvPr/>
        </p:nvSpPr>
        <p:spPr>
          <a:xfrm>
            <a:off x="1024128" y="5098418"/>
            <a:ext cx="10539104" cy="1354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spcBef>
                <a:spcPts val="600"/>
              </a:spcBef>
              <a:buFont typeface="Wingdings" charset="2"/>
              <a:buChar char="Ø"/>
            </a:pPr>
            <a:r>
              <a:rPr lang="en-US" sz="2400" dirty="0" smtClean="0"/>
              <a:t>In both cases, dividing by the sum of possible numerator values</a:t>
            </a:r>
          </a:p>
          <a:p>
            <a:pPr marL="285750" indent="-285750">
              <a:spcBef>
                <a:spcPts val="600"/>
              </a:spcBef>
              <a:buFont typeface="Wingdings" charset="2"/>
              <a:buChar char="Ø"/>
            </a:pPr>
            <a:r>
              <a:rPr lang="en-US" sz="2400" dirty="0" smtClean="0"/>
              <a:t>This is called </a:t>
            </a:r>
            <a:r>
              <a:rPr lang="en-US" sz="2400" b="1" u="sng" dirty="0" smtClean="0"/>
              <a:t>normalization</a:t>
            </a:r>
          </a:p>
          <a:p>
            <a:pPr marL="285750" indent="-285750">
              <a:spcBef>
                <a:spcPts val="600"/>
              </a:spcBef>
              <a:buFont typeface="Wingdings" charset="2"/>
              <a:buChar char="Ø"/>
            </a:pPr>
            <a:r>
              <a:rPr lang="en-US" sz="2400" dirty="0" smtClean="0"/>
              <a:t>Very common way to get something that sums to 1 (e.g., probability distribution)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50431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1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Great! Now what?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734184"/>
            <a:ext cx="10515600" cy="4630039"/>
          </a:xfrm>
        </p:spPr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We can now do the following</a:t>
            </a:r>
          </a:p>
          <a:p>
            <a:pPr marL="923925" marR="0" lvl="0" indent="-344488" defTabSz="91440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 typeface="Wingdings" charset="2"/>
              <a:buChar char="ü"/>
              <a:defRPr/>
            </a:pPr>
            <a:r>
              <a:rPr lang="en-US" dirty="0" smtClean="0"/>
              <a:t>Calculate a joint probability table from samples</a:t>
            </a:r>
          </a:p>
          <a:p>
            <a:pPr marL="923925" marR="0" lvl="0" indent="-344488" defTabSz="91440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 typeface="Wingdings" charset="2"/>
              <a:buChar char="ü"/>
              <a:defRPr/>
            </a:pPr>
            <a:r>
              <a:rPr lang="en-US" dirty="0" smtClean="0"/>
              <a:t>Get the probability of a single event via marginalization</a:t>
            </a:r>
          </a:p>
          <a:p>
            <a:pPr marL="923925" marR="0" lvl="0" indent="-344488" defTabSz="91440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 typeface="Wingdings" charset="2"/>
              <a:buChar char="ü"/>
              <a:defRPr/>
            </a:pPr>
            <a:r>
              <a:rPr lang="en-US" dirty="0" smtClean="0"/>
              <a:t>Get conditional probability via normalization</a:t>
            </a: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ü"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en-US" dirty="0" smtClean="0"/>
              <a:t>These all generalize to more than two variables pretty straightforwardly (recursion!)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endParaRPr lang="en-US" dirty="0"/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en-US" b="1" dirty="0" smtClean="0"/>
              <a:t>What if we can’t get the necessary samples?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714062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From conditional to joint probability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3971671"/>
              </a:xfrm>
            </p:spPr>
            <p:txBody>
              <a:bodyPr>
                <a:norm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 smtClean="0"/>
                  <a:t>Sometimes, we have good estimates of conditional probability, but can’t get enough samples to calculate a joint probability table.</a:t>
                </a: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dirty="0"/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 smtClean="0"/>
                  <a:t>Self-driving car example:</a:t>
                </a:r>
              </a:p>
              <a:p>
                <a:pPr marL="742950" marR="0" lvl="0" indent="-344488" defTabSz="914400" eaLnBrk="1" fontAlgn="auto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Tx/>
                  <a:buSzTx/>
                  <a:buFont typeface="Wingdings" charset="2"/>
                  <a:buChar char="Ø"/>
                  <a:defRPr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𝑐𝑟𝑎𝑠h</m:t>
                        </m:r>
                      </m:e>
                      <m:e>
                        <m:r>
                          <a:rPr lang="en-US" b="0" i="1" smtClean="0">
                            <a:latin typeface="Cambria Math" charset="0"/>
                          </a:rPr>
                          <m:t>𝑑𝑟𝑖𝑣𝑒</m:t>
                        </m:r>
                        <m:r>
                          <m:rPr>
                            <m:lit/>
                          </m:rPr>
                          <a:rPr lang="en-US" b="0" i="1" smtClean="0">
                            <a:latin typeface="Cambria Math" charset="0"/>
                          </a:rPr>
                          <m:t>_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𝑜𝑛</m:t>
                        </m:r>
                        <m:r>
                          <m:rPr>
                            <m:lit/>
                          </m:rPr>
                          <a:rPr lang="en-US" b="0" i="1" smtClean="0">
                            <a:latin typeface="Cambria Math" charset="0"/>
                          </a:rPr>
                          <m:t>_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315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=0.1</m:t>
                    </m:r>
                  </m:oMath>
                </a14:m>
                <a:r>
                  <a:rPr lang="en-US" dirty="0" smtClean="0"/>
                  <a:t> (from traffic stats)</a:t>
                </a:r>
              </a:p>
              <a:p>
                <a:pPr marL="742950" marR="0" lvl="0" indent="-344488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charset="2"/>
                  <a:buChar char="Ø"/>
                  <a:defRPr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𝑐𝑟𝑎𝑠h</m:t>
                        </m:r>
                      </m:e>
                      <m:e>
                        <m:r>
                          <a:rPr lang="en-US" b="0" i="1" smtClean="0">
                            <a:latin typeface="Cambria Math" charset="0"/>
                          </a:rPr>
                          <m:t>𝑑𝑟𝑖𝑣𝑒</m:t>
                        </m:r>
                        <m:r>
                          <m:rPr>
                            <m:lit/>
                          </m:rPr>
                          <a:rPr lang="en-US" b="0" i="1" smtClean="0">
                            <a:latin typeface="Cambria Math" charset="0"/>
                          </a:rPr>
                          <m:t>_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𝑜𝑛</m:t>
                        </m:r>
                        <m:r>
                          <m:rPr>
                            <m:lit/>
                          </m:rPr>
                          <a:rPr lang="en-US" b="0" i="1" smtClean="0">
                            <a:latin typeface="Cambria Math" charset="0"/>
                          </a:rPr>
                          <m:t>_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h𝑖𝑔h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=0.05</m:t>
                    </m:r>
                  </m:oMath>
                </a14:m>
                <a:r>
                  <a:rPr lang="en-US" dirty="0" smtClean="0"/>
                  <a:t> (from traffic stats)</a:t>
                </a:r>
              </a:p>
              <a:p>
                <a:pPr marL="742950" marR="0" lvl="0" indent="-344488" defTabSz="914400" eaLnBrk="1" fontAlgn="auto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Tx/>
                  <a:buSzTx/>
                  <a:buFont typeface="Wingdings" charset="2"/>
                  <a:buChar char="Ø"/>
                  <a:defRPr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𝑑𝑟𝑖𝑣𝑒</m:t>
                        </m:r>
                        <m:r>
                          <m:rPr>
                            <m:lit/>
                          </m:rPr>
                          <a:rPr lang="en-US" b="0" i="1" smtClean="0">
                            <a:latin typeface="Cambria Math" charset="0"/>
                          </a:rPr>
                          <m:t>_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𝑜𝑛</m:t>
                        </m:r>
                        <m:r>
                          <m:rPr>
                            <m:lit/>
                          </m:rPr>
                          <a:rPr lang="en-US" b="0" i="1" smtClean="0">
                            <a:latin typeface="Cambria Math" charset="0"/>
                          </a:rPr>
                          <m:t>_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315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=0.8</m:t>
                    </m:r>
                  </m:oMath>
                </a14:m>
                <a:r>
                  <a:rPr lang="en-US" i="1" dirty="0" smtClean="0"/>
                  <a:t> </a:t>
                </a:r>
                <a:r>
                  <a:rPr lang="en-US" dirty="0" smtClean="0"/>
                  <a:t>(from current policy)</a:t>
                </a:r>
              </a:p>
              <a:p>
                <a:pPr marL="742950" marR="0" lvl="0" indent="-344488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charset="2"/>
                  <a:buChar char="Ø"/>
                  <a:defRPr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𝑑𝑟𝑖𝑣𝑒</m:t>
                        </m:r>
                        <m:r>
                          <m:rPr>
                            <m:lit/>
                          </m:rPr>
                          <a:rPr lang="en-US" b="0" i="1" smtClean="0">
                            <a:latin typeface="Cambria Math" charset="0"/>
                          </a:rPr>
                          <m:t>_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𝑜𝑛</m:t>
                        </m:r>
                        <m:r>
                          <m:rPr>
                            <m:lit/>
                          </m:rPr>
                          <a:rPr lang="en-US" b="0" i="1" smtClean="0">
                            <a:latin typeface="Cambria Math" charset="0"/>
                          </a:rPr>
                          <m:t>_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h𝑖𝑔h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=0.2</m:t>
                    </m:r>
                  </m:oMath>
                </a14:m>
                <a:r>
                  <a:rPr lang="en-US" i="1" dirty="0" smtClean="0"/>
                  <a:t> </a:t>
                </a:r>
                <a:r>
                  <a:rPr lang="en-US" dirty="0" smtClean="0"/>
                  <a:t>(from current policy)</a:t>
                </a:r>
                <a:endParaRPr lang="en-US" i="1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3971671"/>
              </a:xfrm>
              <a:blipFill rotWithShape="0">
                <a:blip r:embed="rId2"/>
                <a:stretch>
                  <a:fillRect l="-1217" t="-1380" b="-3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3450147" y="5961519"/>
                <a:ext cx="529170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charset="0"/>
                        </a:rPr>
                        <m:t>𝑷</m:t>
                      </m:r>
                      <m:d>
                        <m:dPr>
                          <m:ctrlPr>
                            <a:rPr lang="en-US" sz="2800" b="1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800" b="1" i="1" smtClean="0">
                              <a:latin typeface="Cambria Math" charset="0"/>
                            </a:rPr>
                            <m:t>𝒅𝒓𝒊𝒗𝒆</m:t>
                          </m:r>
                          <m:r>
                            <m:rPr>
                              <m:lit/>
                            </m:rPr>
                            <a:rPr lang="en-US" sz="2800" b="1" i="1" smtClean="0">
                              <a:latin typeface="Cambria Math" charset="0"/>
                            </a:rPr>
                            <m:t>_</m:t>
                          </m:r>
                          <m:r>
                            <a:rPr lang="en-US" sz="2800" b="1" i="1" smtClean="0">
                              <a:latin typeface="Cambria Math" charset="0"/>
                            </a:rPr>
                            <m:t>𝒐𝒏</m:t>
                          </m:r>
                          <m:r>
                            <m:rPr>
                              <m:lit/>
                            </m:rPr>
                            <a:rPr lang="en-US" sz="2800" b="1" i="1" smtClean="0">
                              <a:latin typeface="Cambria Math" charset="0"/>
                            </a:rPr>
                            <m:t>_</m:t>
                          </m:r>
                          <m:r>
                            <a:rPr lang="en-US" sz="2800" b="1" i="1" smtClean="0">
                              <a:latin typeface="Cambria Math" charset="0"/>
                            </a:rPr>
                            <m:t>𝒉𝒊𝒈𝒉</m:t>
                          </m:r>
                          <m:r>
                            <a:rPr lang="en-US" sz="2800" b="1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sz="2800" b="1" i="1" smtClean="0">
                              <a:latin typeface="Cambria Math" charset="0"/>
                            </a:rPr>
                            <m:t>𝒄𝒓𝒂𝒔𝒉</m:t>
                          </m:r>
                        </m:e>
                      </m:d>
                      <m:r>
                        <a:rPr lang="en-US" sz="2800" b="1" i="1" smtClean="0">
                          <a:latin typeface="Cambria Math" charset="0"/>
                        </a:rPr>
                        <m:t>= ???</m:t>
                      </m:r>
                    </m:oMath>
                  </m:oMathPara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0147" y="5961519"/>
                <a:ext cx="5291705" cy="43088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37102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Product Rule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5068164" y="1470084"/>
                <a:ext cx="3060325" cy="10253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charset="0"/>
                            </a:rPr>
                            <m:t>𝑎</m:t>
                          </m:r>
                        </m:e>
                        <m:e>
                          <m:r>
                            <a:rPr lang="en-US" sz="3200" b="0" i="1" smtClean="0"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32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latin typeface="Cambria Math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32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smtClean="0">
                                  <a:latin typeface="Cambria Math" charset="0"/>
                                </a:rPr>
                                <m:t>𝑎</m:t>
                              </m:r>
                              <m:r>
                                <a:rPr lang="en-US" sz="3200" b="0" i="1" smtClean="0"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sz="3200" b="0" i="1" smtClean="0">
                                  <a:latin typeface="Cambria Math" charset="0"/>
                                </a:rPr>
                                <m:t>𝑏</m:t>
                              </m:r>
                            </m:e>
                          </m:d>
                        </m:num>
                        <m:den>
                          <m:r>
                            <a:rPr lang="en-US" sz="3200" b="0" i="1" smtClean="0">
                              <a:latin typeface="Cambria Math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32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smtClean="0">
                                  <a:latin typeface="Cambria Math" charset="0"/>
                                </a:rPr>
                                <m:t>𝑏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8164" y="1470084"/>
                <a:ext cx="3060325" cy="1025345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691896" y="1768357"/>
            <a:ext cx="3733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smtClean="0"/>
              <a:t>Conditional probability</a:t>
            </a:r>
            <a:endParaRPr lang="en-US" sz="28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691896" y="3169622"/>
                <a:ext cx="311200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 smtClean="0"/>
                  <a:t>Solve for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charset="0"/>
                      </a:rPr>
                      <m:t>𝑃</m:t>
                    </m:r>
                    <m:r>
                      <a:rPr lang="en-US" sz="2800" b="0" i="1" smtClean="0">
                        <a:latin typeface="Cambria Math" charset="0"/>
                      </a:rPr>
                      <m:t>(</m:t>
                    </m:r>
                    <m:r>
                      <a:rPr lang="en-US" sz="2800" b="0" i="1" smtClean="0">
                        <a:latin typeface="Cambria Math" charset="0"/>
                      </a:rPr>
                      <m:t>𝑎</m:t>
                    </m:r>
                    <m:r>
                      <a:rPr lang="en-US" sz="2800" b="0" i="1" smtClean="0">
                        <a:latin typeface="Cambria Math" charset="0"/>
                      </a:rPr>
                      <m:t>,</m:t>
                    </m:r>
                    <m:r>
                      <a:rPr lang="en-US" sz="2800" b="0" i="1" smtClean="0">
                        <a:latin typeface="Cambria Math" charset="0"/>
                      </a:rPr>
                      <m:t>𝑏</m:t>
                    </m:r>
                    <m:r>
                      <a:rPr lang="en-US" sz="2800" b="0" i="1" smtClean="0">
                        <a:latin typeface="Cambria Math" charset="0"/>
                      </a:rPr>
                      <m:t>)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896" y="3169622"/>
                <a:ext cx="3112008" cy="523220"/>
              </a:xfrm>
              <a:prstGeom prst="rect">
                <a:avLst/>
              </a:prstGeom>
              <a:blipFill rotWithShape="0">
                <a:blip r:embed="rId3"/>
                <a:stretch>
                  <a:fillRect l="-4118" t="-11628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5068164" y="3145536"/>
                <a:ext cx="389452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charset="0"/>
                        </a:rPr>
                        <m:t>𝑃</m:t>
                      </m:r>
                      <m:r>
                        <a:rPr lang="en-US" sz="3200" b="0" i="1" smtClean="0">
                          <a:latin typeface="Cambria Math" charset="0"/>
                        </a:rPr>
                        <m:t>(</m:t>
                      </m:r>
                      <m:r>
                        <a:rPr lang="en-US" sz="3200" b="0" i="1" smtClean="0">
                          <a:latin typeface="Cambria Math" charset="0"/>
                        </a:rPr>
                        <m:t>𝑎</m:t>
                      </m:r>
                      <m:r>
                        <a:rPr lang="en-US" sz="3200" b="0" i="1" smtClean="0">
                          <a:latin typeface="Cambria Math" charset="0"/>
                        </a:rPr>
                        <m:t>,</m:t>
                      </m:r>
                      <m:r>
                        <a:rPr lang="en-US" sz="3200" b="0" i="1" smtClean="0">
                          <a:latin typeface="Cambria Math" charset="0"/>
                        </a:rPr>
                        <m:t>𝑏</m:t>
                      </m:r>
                      <m:r>
                        <a:rPr lang="en-US" sz="3200" b="0" i="1" smtClean="0">
                          <a:latin typeface="Cambria Math" charset="0"/>
                        </a:rPr>
                        <m:t>)=</m:t>
                      </m:r>
                      <m:r>
                        <a:rPr lang="en-US" sz="3200" b="0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charset="0"/>
                            </a:rPr>
                            <m:t>𝑎</m:t>
                          </m:r>
                        </m:e>
                        <m:e>
                          <m:r>
                            <a:rPr lang="en-US" sz="3200" b="0" i="1" smtClean="0"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3200" b="0" i="1" smtClean="0">
                          <a:latin typeface="Cambria Math" charset="0"/>
                        </a:rPr>
                        <m:t>𝑃</m:t>
                      </m:r>
                      <m:r>
                        <a:rPr lang="en-US" sz="3200" b="0" i="1" smtClean="0">
                          <a:latin typeface="Cambria Math" charset="0"/>
                        </a:rPr>
                        <m:t>(</m:t>
                      </m:r>
                      <m:r>
                        <a:rPr lang="en-US" sz="3200" b="0" i="1" smtClean="0">
                          <a:latin typeface="Cambria Math" charset="0"/>
                        </a:rPr>
                        <m:t>𝑏</m:t>
                      </m:r>
                      <m:r>
                        <a:rPr lang="en-US" sz="32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8164" y="3145536"/>
                <a:ext cx="3894528" cy="492443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ounded Rectangular Callout 8"/>
          <p:cNvSpPr/>
          <p:nvPr/>
        </p:nvSpPr>
        <p:spPr>
          <a:xfrm>
            <a:off x="4458630" y="4199245"/>
            <a:ext cx="2984370" cy="527321"/>
          </a:xfrm>
          <a:prstGeom prst="wedgeRoundRectCallout">
            <a:avLst>
              <a:gd name="adj1" fmla="val 20125"/>
              <a:gd name="adj2" fmla="val -131030"/>
              <a:gd name="adj3" fmla="val 16667"/>
            </a:avLst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1"/>
                </a:solidFill>
              </a:rPr>
              <a:t>The </a:t>
            </a:r>
            <a:r>
              <a:rPr lang="en-US" sz="2800" u="sng" dirty="0" smtClean="0">
                <a:solidFill>
                  <a:schemeClr val="tx1"/>
                </a:solidFill>
              </a:rPr>
              <a:t>product rule</a:t>
            </a:r>
            <a:r>
              <a:rPr lang="en-US" sz="2800" dirty="0" smtClean="0">
                <a:solidFill>
                  <a:schemeClr val="tx1"/>
                </a:solidFill>
              </a:rPr>
              <a:t>!</a:t>
            </a:r>
            <a:endParaRPr lang="en-US" sz="28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573302" y="5438229"/>
                <a:ext cx="1104539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sz="280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𝑑𝑟𝑖𝑣𝑒</m:t>
                          </m:r>
                          <m:r>
                            <m:rPr>
                              <m:lit/>
                            </m:rPr>
                            <a:rPr lang="en-US" sz="2800" b="0" i="1" smtClean="0">
                              <a:latin typeface="Cambria Math" charset="0"/>
                            </a:rPr>
                            <m:t>_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𝑜𝑛</m:t>
                          </m:r>
                          <m:r>
                            <m:rPr>
                              <m:lit/>
                            </m:rPr>
                            <a:rPr lang="en-US" sz="2800" b="0" i="1" smtClean="0">
                              <a:latin typeface="Cambria Math" charset="0"/>
                            </a:rPr>
                            <m:t>_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h𝑖𝑔h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𝑐𝑟𝑎𝑠h</m:t>
                          </m:r>
                        </m:e>
                      </m:d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𝑐𝑟𝑎𝑠h</m:t>
                          </m:r>
                        </m:e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𝑑𝑟𝑖𝑣𝑒</m:t>
                          </m:r>
                          <m:r>
                            <m:rPr>
                              <m:lit/>
                            </m:rPr>
                            <a:rPr lang="en-US" sz="2800" b="0" i="1" smtClean="0">
                              <a:latin typeface="Cambria Math" charset="0"/>
                            </a:rPr>
                            <m:t>_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𝑜𝑛</m:t>
                          </m:r>
                          <m:r>
                            <m:rPr>
                              <m:lit/>
                            </m:rPr>
                            <a:rPr lang="en-US" sz="2800" b="0" i="1" smtClean="0">
                              <a:latin typeface="Cambria Math" charset="0"/>
                            </a:rPr>
                            <m:t>_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h𝑖𝑔h</m:t>
                          </m:r>
                        </m:e>
                      </m:d>
                      <m:r>
                        <a:rPr lang="en-US" sz="2800" b="0" i="1" smtClean="0">
                          <a:latin typeface="Cambria Math" charset="0"/>
                        </a:rPr>
                        <m:t>𝑃</m:t>
                      </m:r>
                      <m:r>
                        <a:rPr lang="en-US" sz="2800" b="0" i="1" smtClean="0">
                          <a:latin typeface="Cambria Math" charset="0"/>
                        </a:rPr>
                        <m:t>(</m:t>
                      </m:r>
                      <m:r>
                        <a:rPr lang="en-US" sz="2800" b="0" i="1" smtClean="0">
                          <a:latin typeface="Cambria Math" charset="0"/>
                        </a:rPr>
                        <m:t>𝑑𝑟𝑖𝑣𝑒</m:t>
                      </m:r>
                      <m:r>
                        <m:rPr>
                          <m:lit/>
                        </m:rPr>
                        <a:rPr lang="en-US" sz="2800" b="0" i="1" smtClean="0">
                          <a:latin typeface="Cambria Math" charset="0"/>
                        </a:rPr>
                        <m:t>_</m:t>
                      </m:r>
                      <m:r>
                        <a:rPr lang="en-US" sz="2800" b="0" i="1" smtClean="0">
                          <a:latin typeface="Cambria Math" charset="0"/>
                        </a:rPr>
                        <m:t>𝑜𝑛</m:t>
                      </m:r>
                      <m:r>
                        <m:rPr>
                          <m:lit/>
                        </m:rPr>
                        <a:rPr lang="en-US" sz="2800" b="0" i="1" smtClean="0">
                          <a:latin typeface="Cambria Math" charset="0"/>
                        </a:rPr>
                        <m:t>_</m:t>
                      </m:r>
                      <m:r>
                        <a:rPr lang="en-US" sz="2800" b="0" i="1" smtClean="0">
                          <a:latin typeface="Cambria Math" charset="0"/>
                        </a:rPr>
                        <m:t>h𝑖𝑔h</m:t>
                      </m:r>
                      <m:r>
                        <a:rPr lang="en-US" sz="28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302" y="5438229"/>
                <a:ext cx="11045396" cy="430887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4529165" y="5999495"/>
                <a:ext cx="306051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=0.05∗0.2</m:t>
                      </m:r>
                      <m:r>
                        <a:rPr lang="en-US" sz="2800" b="0" i="0" smtClean="0">
                          <a:latin typeface="Cambria Math" charset="0"/>
                        </a:rPr>
                        <m:t>=0.01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9165" y="5999495"/>
                <a:ext cx="3060518" cy="430887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27330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 animBg="1"/>
      <p:bldP spid="10" grpId="0"/>
      <p:bldP spid="11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Chain Rule (for probability)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72601"/>
            <a:ext cx="10515600" cy="1082167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 general, can rewrite any joint probability distribution as an incremental product of </a:t>
            </a:r>
            <a:r>
              <a:rPr lang="en-US" smtClean="0"/>
              <a:t>conditional distributions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2869988" y="3572316"/>
                <a:ext cx="654371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3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charset="0"/>
                        </a:rPr>
                        <m:t>𝑃</m:t>
                      </m:r>
                      <m:r>
                        <a:rPr lang="en-US" sz="2800" b="0" i="1" smtClean="0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9988" y="3572316"/>
                <a:ext cx="6543714" cy="430887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869988" y="5056804"/>
                <a:ext cx="5799280" cy="10455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charset="0"/>
                                </a:rPr>
                                <m:t>x</m:t>
                              </m:r>
                            </m:e>
                            <m:sub>
                              <m:r>
                                <a:rPr lang="en-US" sz="2800" b="0" i="0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800" b="0" i="0" smtClean="0">
                              <a:latin typeface="Cambria Math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charset="0"/>
                                </a:rPr>
                                <m:t>x</m:t>
                              </m:r>
                            </m:e>
                            <m:sub>
                              <m:r>
                                <a:rPr lang="en-US" sz="2800" b="0" i="0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800" b="0" i="0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…,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∏"/>
                          <m:supHide m:val="on"/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800" b="0" i="1" smtClean="0">
                              <a:latin typeface="Cambria Math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𝑃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charset="0"/>
                            </a:rPr>
                            <m:t>…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9988" y="5056804"/>
                <a:ext cx="5799280" cy="104554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1700784" y="3008376"/>
            <a:ext cx="29913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E.g. for three variables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1682496" y="4820751"/>
            <a:ext cx="17854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General case</a:t>
            </a:r>
            <a:endParaRPr 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9285686" y="4902018"/>
            <a:ext cx="2400346" cy="1200329"/>
          </a:xfrm>
          <a:prstGeom prst="rect">
            <a:avLst/>
          </a:prstGeom>
          <a:solidFill>
            <a:schemeClr val="bg1"/>
          </a:solidFill>
          <a:ln w="63500">
            <a:solidFill>
              <a:srgbClr val="00B0F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This is just a generalization of the Product Rule!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60484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8" grpId="0"/>
      <p:bldP spid="9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Working with conditional probability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98732" y="1701533"/>
            <a:ext cx="56509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 smtClean="0"/>
              <a:t>Example problem</a:t>
            </a:r>
            <a:endParaRPr lang="en-US" sz="2400" dirty="0" smtClean="0"/>
          </a:p>
          <a:p>
            <a:r>
              <a:rPr lang="en-US" sz="2400" dirty="0" smtClean="0"/>
              <a:t>Route choosing for a self driving car, but with incomplete information.</a:t>
            </a:r>
            <a:endParaRPr lang="en-US" sz="2400" dirty="0"/>
          </a:p>
        </p:txBody>
      </p:sp>
      <p:grpSp>
        <p:nvGrpSpPr>
          <p:cNvPr id="29" name="Group 28"/>
          <p:cNvGrpSpPr/>
          <p:nvPr/>
        </p:nvGrpSpPr>
        <p:grpSpPr>
          <a:xfrm>
            <a:off x="7051549" y="1554481"/>
            <a:ext cx="4451603" cy="3371776"/>
            <a:chOff x="6521197" y="2084832"/>
            <a:chExt cx="5431822" cy="4114223"/>
          </a:xfrm>
        </p:grpSpPr>
        <p:grpSp>
          <p:nvGrpSpPr>
            <p:cNvPr id="11" name="Group 10"/>
            <p:cNvGrpSpPr/>
            <p:nvPr/>
          </p:nvGrpSpPr>
          <p:grpSpPr>
            <a:xfrm>
              <a:off x="7660051" y="2279503"/>
              <a:ext cx="3233312" cy="3919552"/>
              <a:chOff x="3431895" y="-966533"/>
              <a:chExt cx="5886481" cy="6986333"/>
            </a:xfrm>
          </p:grpSpPr>
          <p:pic>
            <p:nvPicPr>
              <p:cNvPr id="19" name="Picture 18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>
                <a:off x="7194372" y="2465362"/>
                <a:ext cx="1927189" cy="2320818"/>
              </a:xfrm>
              <a:prstGeom prst="rect">
                <a:avLst/>
              </a:prstGeom>
            </p:spPr>
          </p:pic>
          <p:pic>
            <p:nvPicPr>
              <p:cNvPr id="20" name="Picture 19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>
                <a:off x="7868273" y="1212074"/>
                <a:ext cx="1307936" cy="1592269"/>
              </a:xfrm>
              <a:prstGeom prst="rect">
                <a:avLst/>
              </a:prstGeom>
            </p:spPr>
          </p:pic>
          <p:pic>
            <p:nvPicPr>
              <p:cNvPr id="21" name="Picture 20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>
                <a:off x="5969076" y="5194537"/>
                <a:ext cx="718764" cy="931762"/>
              </a:xfrm>
              <a:prstGeom prst="rect">
                <a:avLst/>
              </a:prstGeom>
            </p:spPr>
          </p:pic>
          <p:pic>
            <p:nvPicPr>
              <p:cNvPr id="22" name="Picture 21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54233" y="3015036"/>
                <a:ext cx="1350790" cy="2286000"/>
              </a:xfrm>
              <a:prstGeom prst="rect">
                <a:avLst/>
              </a:prstGeom>
            </p:spPr>
          </p:pic>
          <p:pic>
            <p:nvPicPr>
              <p:cNvPr id="23" name="Picture 22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85398" y="-960745"/>
                <a:ext cx="1927189" cy="2320818"/>
              </a:xfrm>
              <a:prstGeom prst="rect">
                <a:avLst/>
              </a:prstGeom>
            </p:spPr>
          </p:pic>
          <p:pic>
            <p:nvPicPr>
              <p:cNvPr id="24" name="Picture 23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12033" y="-966533"/>
                <a:ext cx="2073365" cy="1592269"/>
              </a:xfrm>
              <a:prstGeom prst="rect">
                <a:avLst/>
              </a:prstGeom>
            </p:spPr>
          </p:pic>
          <p:pic>
            <p:nvPicPr>
              <p:cNvPr id="25" name="Picture 24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 flipH="1">
                <a:off x="3586239" y="2513624"/>
                <a:ext cx="1927191" cy="2224301"/>
              </a:xfrm>
              <a:prstGeom prst="rect">
                <a:avLst/>
              </a:prstGeom>
            </p:spPr>
          </p:pic>
          <p:pic>
            <p:nvPicPr>
              <p:cNvPr id="26" name="Picture 25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3544749" y="1241387"/>
                <a:ext cx="1307936" cy="1533643"/>
              </a:xfrm>
              <a:prstGeom prst="rect">
                <a:avLst/>
              </a:prstGeom>
            </p:spPr>
          </p:pic>
          <p:pic>
            <p:nvPicPr>
              <p:cNvPr id="27" name="Picture 26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3432631" y="-960746"/>
                <a:ext cx="1879402" cy="2320818"/>
              </a:xfrm>
              <a:prstGeom prst="rect">
                <a:avLst/>
              </a:prstGeom>
            </p:spPr>
          </p:pic>
        </p:grp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8429" y="5510903"/>
              <a:ext cx="1075299" cy="569804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97066" y="3672681"/>
              <a:ext cx="526975" cy="421580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21197" y="3285452"/>
              <a:ext cx="875693" cy="785205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77326" y="3309056"/>
              <a:ext cx="875693" cy="785205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8429" y="2084832"/>
              <a:ext cx="1172147" cy="1172147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82271" y="4513288"/>
              <a:ext cx="526975" cy="421580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97065" y="2670905"/>
              <a:ext cx="526975" cy="421580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838200" y="3026959"/>
                <a:ext cx="4261359" cy="31393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We know:</a:t>
                </a:r>
              </a:p>
              <a:p>
                <a:pPr marL="342900" indent="-342900">
                  <a:spcBef>
                    <a:spcPts val="1200"/>
                  </a:spcBef>
                  <a:buFont typeface="Arial" charset="0"/>
                  <a:buChar char="•"/>
                </a:pPr>
                <a:r>
                  <a:rPr lang="en-US" sz="2400" dirty="0"/>
                  <a:t>Most crashes happen on 315</a:t>
                </a:r>
              </a:p>
              <a:p>
                <a:pPr marL="800100" lvl="1" indent="-342900"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𝑜𝑛</m:t>
                        </m:r>
                        <m:r>
                          <m:rPr>
                            <m:lit/>
                          </m:rPr>
                          <a:rPr lang="en-US" sz="2400" b="0" i="1" smtClean="0">
                            <a:latin typeface="Cambria Math" charset="0"/>
                          </a:rPr>
                          <m:t>_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315</m:t>
                        </m:r>
                      </m:e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𝑐𝑟𝑎𝑠h</m:t>
                        </m:r>
                      </m:e>
                    </m:d>
                    <m:r>
                      <a:rPr lang="en-US" sz="2400" b="0" i="1" smtClean="0">
                        <a:latin typeface="Cambria Math" charset="0"/>
                      </a:rPr>
                      <m:t>=0.8</m:t>
                    </m:r>
                  </m:oMath>
                </a14:m>
                <a:endParaRPr lang="en-US" sz="2400" b="0" dirty="0" smtClean="0"/>
              </a:p>
              <a:p>
                <a:pPr marL="342900" indent="-342900">
                  <a:spcBef>
                    <a:spcPts val="1200"/>
                  </a:spcBef>
                  <a:buFont typeface="Arial" charset="0"/>
                  <a:buChar char="•"/>
                </a:pPr>
                <a:r>
                  <a:rPr lang="en-US" sz="2400" dirty="0"/>
                  <a:t>Crashes aren’t super common</a:t>
                </a:r>
              </a:p>
              <a:p>
                <a:pPr marL="800100" lvl="1" indent="-342900"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𝑐𝑟𝑎𝑠h</m:t>
                        </m:r>
                      </m:e>
                    </m:d>
                    <m:r>
                      <a:rPr lang="en-US" sz="2400" b="0" i="1" smtClean="0">
                        <a:latin typeface="Cambria Math" charset="0"/>
                      </a:rPr>
                      <m:t>=0.1</m:t>
                    </m:r>
                  </m:oMath>
                </a14:m>
                <a:endParaRPr lang="en-US" sz="2400" dirty="0" smtClean="0"/>
              </a:p>
              <a:p>
                <a:pPr marL="342900" indent="-342900">
                  <a:spcBef>
                    <a:spcPts val="1200"/>
                  </a:spcBef>
                  <a:buFont typeface="Arial" charset="0"/>
                  <a:buChar char="•"/>
                </a:pPr>
                <a:r>
                  <a:rPr lang="en-US" sz="2400" dirty="0" smtClean="0"/>
                  <a:t>Most people take 315</a:t>
                </a:r>
              </a:p>
              <a:p>
                <a:pPr marL="800100" lvl="1" indent="-342900"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𝑜𝑛</m:t>
                        </m:r>
                        <m:r>
                          <m:rPr>
                            <m:lit/>
                          </m:rPr>
                          <a:rPr lang="en-US" sz="2400" b="0" i="1" smtClean="0">
                            <a:latin typeface="Cambria Math" charset="0"/>
                          </a:rPr>
                          <m:t>_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315</m:t>
                        </m:r>
                      </m:e>
                    </m:d>
                    <m:r>
                      <a:rPr lang="en-US" sz="2400" b="0" i="1" smtClean="0">
                        <a:latin typeface="Cambria Math" charset="0"/>
                      </a:rPr>
                      <m:t>=0.7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026959"/>
                <a:ext cx="4261359" cy="3139321"/>
              </a:xfrm>
              <a:prstGeom prst="rect">
                <a:avLst/>
              </a:prstGeom>
              <a:blipFill rotWithShape="0">
                <a:blip r:embed="rId9"/>
                <a:stretch>
                  <a:fillRect l="-2289" t="-1553" r="-1144" b="-27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7315717" y="5249148"/>
                <a:ext cx="3817391" cy="11079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spcAft>
                    <a:spcPts val="1200"/>
                  </a:spcAft>
                </a:pPr>
                <a:r>
                  <a:rPr lang="en-US" sz="2800" u="sng" dirty="0" smtClean="0"/>
                  <a:t>Million-dollar question: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sz="28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charset="0"/>
                          </a:rPr>
                          <m:t>𝑐𝑟𝑎𝑠h</m:t>
                        </m:r>
                      </m:e>
                      <m:e>
                        <m:r>
                          <a:rPr lang="en-US" sz="2800" b="0" i="1" smtClean="0">
                            <a:latin typeface="Cambria Math" charset="0"/>
                          </a:rPr>
                          <m:t>𝑜𝑛</m:t>
                        </m:r>
                        <m:r>
                          <m:rPr>
                            <m:lit/>
                          </m:rPr>
                          <a:rPr lang="en-US" sz="2800" b="0" i="1" smtClean="0">
                            <a:latin typeface="Cambria Math" charset="0"/>
                          </a:rPr>
                          <m:t>_</m:t>
                        </m:r>
                        <m:r>
                          <a:rPr lang="en-US" sz="2800" b="0" i="1" smtClean="0">
                            <a:latin typeface="Cambria Math" charset="0"/>
                          </a:rPr>
                          <m:t>315</m:t>
                        </m:r>
                      </m:e>
                    </m:d>
                    <m:r>
                      <a:rPr lang="en-US" sz="2800" b="0" i="1" smtClean="0">
                        <a:latin typeface="Cambria Math" charset="0"/>
                      </a:rPr>
                      <m:t>=</m:t>
                    </m:r>
                  </m:oMath>
                </a14:m>
                <a:r>
                  <a:rPr lang="en-US" sz="2800" dirty="0" smtClean="0"/>
                  <a:t> </a:t>
                </a:r>
                <a:r>
                  <a:rPr lang="en-US" sz="2800" b="1" i="1" dirty="0" smtClean="0"/>
                  <a:t>???</a:t>
                </a:r>
                <a:endParaRPr lang="en-US" sz="2800" b="1" i="1" dirty="0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5717" y="5249148"/>
                <a:ext cx="3817391" cy="1107996"/>
              </a:xfrm>
              <a:prstGeom prst="rect">
                <a:avLst/>
              </a:prstGeom>
              <a:blipFill rotWithShape="0">
                <a:blip r:embed="rId10"/>
                <a:stretch>
                  <a:fillRect t="-4945" r="-2875" b="-148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5444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Working with conditional probability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838200" y="1558340"/>
                <a:ext cx="3599768" cy="25237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spcBef>
                    <a:spcPts val="1200"/>
                  </a:spcBef>
                </a:pPr>
                <a:r>
                  <a:rPr lang="en-US" sz="3200" dirty="0" smtClean="0">
                    <a:latin typeface="Cambria Math" charset="0"/>
                  </a:rPr>
                  <a:t>We have</a:t>
                </a:r>
                <a:endParaRPr lang="en-US" sz="3200" b="0" dirty="0" smtClean="0">
                  <a:latin typeface="Cambria Math" charset="0"/>
                </a:endParaRPr>
              </a:p>
              <a:p>
                <a:pPr marL="342900" indent="-342900">
                  <a:spcBef>
                    <a:spcPts val="1200"/>
                  </a:spcBef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sz="32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latin typeface="Cambria Math" charset="0"/>
                          </a:rPr>
                          <m:t>𝑜𝑛</m:t>
                        </m:r>
                        <m:r>
                          <m:rPr>
                            <m:lit/>
                          </m:rPr>
                          <a:rPr lang="en-US" sz="3200" b="0" i="1" smtClean="0">
                            <a:latin typeface="Cambria Math" charset="0"/>
                          </a:rPr>
                          <m:t>_</m:t>
                        </m:r>
                        <m:r>
                          <a:rPr lang="en-US" sz="3200" b="0" i="1" smtClean="0">
                            <a:latin typeface="Cambria Math" charset="0"/>
                          </a:rPr>
                          <m:t>315</m:t>
                        </m:r>
                      </m:e>
                      <m:e>
                        <m:r>
                          <a:rPr lang="en-US" sz="3200" b="0" i="1" smtClean="0">
                            <a:latin typeface="Cambria Math" charset="0"/>
                          </a:rPr>
                          <m:t>𝑐𝑟𝑎𝑠h</m:t>
                        </m:r>
                      </m:e>
                    </m:d>
                  </m:oMath>
                </a14:m>
                <a:endParaRPr lang="en-US" sz="3200" b="0" dirty="0" smtClean="0"/>
              </a:p>
              <a:p>
                <a:pPr marL="342900" indent="-342900">
                  <a:spcBef>
                    <a:spcPts val="1200"/>
                  </a:spcBef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sz="32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latin typeface="Cambria Math" charset="0"/>
                          </a:rPr>
                          <m:t>𝑐𝑟𝑎𝑠h</m:t>
                        </m:r>
                      </m:e>
                    </m:d>
                  </m:oMath>
                </a14:m>
                <a:endParaRPr lang="en-US" sz="3200" dirty="0" smtClean="0"/>
              </a:p>
              <a:p>
                <a:pPr marL="342900" indent="-342900">
                  <a:spcBef>
                    <a:spcPts val="1200"/>
                  </a:spcBef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sz="32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latin typeface="Cambria Math" charset="0"/>
                          </a:rPr>
                          <m:t>𝑜𝑛</m:t>
                        </m:r>
                        <m:r>
                          <m:rPr>
                            <m:lit/>
                          </m:rPr>
                          <a:rPr lang="en-US" sz="3200" b="0" i="1" smtClean="0">
                            <a:latin typeface="Cambria Math" charset="0"/>
                          </a:rPr>
                          <m:t>_</m:t>
                        </m:r>
                        <m:r>
                          <a:rPr lang="en-US" sz="3200" b="0" i="1" smtClean="0">
                            <a:latin typeface="Cambria Math" charset="0"/>
                          </a:rPr>
                          <m:t>315</m:t>
                        </m:r>
                      </m:e>
                    </m:d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558340"/>
                <a:ext cx="3599768" cy="2523768"/>
              </a:xfrm>
              <a:prstGeom prst="rect">
                <a:avLst/>
              </a:prstGeom>
              <a:blipFill rotWithShape="0">
                <a:blip r:embed="rId3"/>
                <a:stretch>
                  <a:fillRect l="-4407" t="-31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6970116" y="2143115"/>
                <a:ext cx="340920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𝑃</m:t>
                      </m:r>
                      <m:r>
                        <a:rPr lang="en-US" sz="2800" b="0" i="1" smtClean="0">
                          <a:latin typeface="Cambria Math" charset="0"/>
                        </a:rPr>
                        <m:t>(</m:t>
                      </m:r>
                      <m:r>
                        <a:rPr lang="en-US" sz="2800" b="0" i="1" smtClean="0">
                          <a:latin typeface="Cambria Math" charset="0"/>
                        </a:rPr>
                        <m:t>𝑎</m:t>
                      </m:r>
                      <m:r>
                        <a:rPr lang="en-US" sz="2800" b="0" i="1" smtClean="0">
                          <a:latin typeface="Cambria Math" charset="0"/>
                        </a:rPr>
                        <m:t>,</m:t>
                      </m:r>
                      <m:r>
                        <a:rPr lang="en-US" sz="2800" b="0" i="1" smtClean="0">
                          <a:latin typeface="Cambria Math" charset="0"/>
                        </a:rPr>
                        <m:t>𝑏</m:t>
                      </m:r>
                      <m:r>
                        <a:rPr lang="en-US" sz="2800" b="0" i="1" smtClean="0">
                          <a:latin typeface="Cambria Math" charset="0"/>
                        </a:rPr>
                        <m:t>)=</m:t>
                      </m:r>
                      <m:r>
                        <a:rPr lang="en-US" sz="2800" b="0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𝑎</m:t>
                          </m:r>
                        </m:e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800" b="0" i="1" smtClean="0">
                          <a:latin typeface="Cambria Math" charset="0"/>
                        </a:rPr>
                        <m:t>𝑃</m:t>
                      </m:r>
                      <m:r>
                        <a:rPr lang="en-US" sz="2800" b="0" i="1" smtClean="0">
                          <a:latin typeface="Cambria Math" charset="0"/>
                        </a:rPr>
                        <m:t>(</m:t>
                      </m:r>
                      <m:r>
                        <a:rPr lang="en-US" sz="2800" b="0" i="1" smtClean="0">
                          <a:latin typeface="Cambria Math" charset="0"/>
                        </a:rPr>
                        <m:t>𝑏</m:t>
                      </m:r>
                      <m:r>
                        <a:rPr lang="en-US" sz="28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0116" y="2143115"/>
                <a:ext cx="3409202" cy="43088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6386081" y="1513368"/>
            <a:ext cx="17266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Product rule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6970116" y="3633555"/>
                <a:ext cx="2677464" cy="8971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𝑎</m:t>
                          </m:r>
                        </m:e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𝑎</m:t>
                              </m:r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𝑏</m:t>
                              </m:r>
                            </m:e>
                          </m:d>
                        </m:num>
                        <m:den>
                          <m:r>
                            <a:rPr lang="en-US" sz="2800" b="0" i="1" smtClean="0">
                              <a:latin typeface="Cambria Math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𝑏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0116" y="3633555"/>
                <a:ext cx="2677464" cy="897105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838200" y="4623169"/>
                <a:ext cx="3599768" cy="123110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spcBef>
                    <a:spcPts val="1200"/>
                  </a:spcBef>
                </a:pPr>
                <a:r>
                  <a:rPr lang="en-US" sz="3200" dirty="0" smtClean="0">
                    <a:latin typeface="Cambria Math" charset="0"/>
                  </a:rPr>
                  <a:t>We want</a:t>
                </a:r>
                <a:endParaRPr lang="en-US" sz="3200" b="0" dirty="0" smtClean="0">
                  <a:latin typeface="Cambria Math" charset="0"/>
                </a:endParaRPr>
              </a:p>
              <a:p>
                <a:pPr marL="342900" indent="-342900">
                  <a:spcBef>
                    <a:spcPts val="1200"/>
                  </a:spcBef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sz="32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latin typeface="Cambria Math" charset="0"/>
                          </a:rPr>
                          <m:t>𝑐𝑟𝑎𝑠h</m:t>
                        </m:r>
                      </m:e>
                      <m:e>
                        <m:r>
                          <a:rPr lang="en-US" sz="3200" b="0" i="1" smtClean="0">
                            <a:latin typeface="Cambria Math" charset="0"/>
                          </a:rPr>
                          <m:t>𝑜𝑛</m:t>
                        </m:r>
                        <m:r>
                          <m:rPr>
                            <m:lit/>
                          </m:rPr>
                          <a:rPr lang="en-US" sz="3200" b="0" i="1" smtClean="0">
                            <a:latin typeface="Cambria Math" charset="0"/>
                          </a:rPr>
                          <m:t>_</m:t>
                        </m:r>
                        <m:r>
                          <a:rPr lang="en-US" sz="3200" b="0" i="1" smtClean="0">
                            <a:latin typeface="Cambria Math" charset="0"/>
                          </a:rPr>
                          <m:t>315</m:t>
                        </m:r>
                      </m:e>
                    </m:d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623169"/>
                <a:ext cx="3599768" cy="1231106"/>
              </a:xfrm>
              <a:prstGeom prst="rect">
                <a:avLst/>
              </a:prstGeom>
              <a:blipFill rotWithShape="0">
                <a:blip r:embed="rId6"/>
                <a:stretch>
                  <a:fillRect l="-4407" t="-64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6386081" y="3034586"/>
            <a:ext cx="30394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Conditional probability</a:t>
            </a:r>
            <a:endParaRPr 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6535341" y="5238722"/>
            <a:ext cx="37963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How do we get here?</a:t>
            </a:r>
            <a:endParaRPr lang="en-US" sz="3200" b="1" dirty="0"/>
          </a:p>
        </p:txBody>
      </p:sp>
      <p:sp>
        <p:nvSpPr>
          <p:cNvPr id="11" name="Left Arrow 10"/>
          <p:cNvSpPr/>
          <p:nvPr/>
        </p:nvSpPr>
        <p:spPr>
          <a:xfrm>
            <a:off x="4806950" y="5357373"/>
            <a:ext cx="1359408" cy="34747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710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Bayes’ Rule</a:t>
            </a:r>
            <a:endParaRPr lang="en-US" dirty="0"/>
          </a:p>
        </p:txBody>
      </p:sp>
      <p:pic>
        <p:nvPicPr>
          <p:cNvPr id="4" name="Picture 13" descr="Thomas Bayes">
            <a:hlinkClick r:id="rId2" tooltip="Thomas Bayes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6728" y="2222994"/>
            <a:ext cx="2927072" cy="31384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874520" y="4120387"/>
                <a:ext cx="3396314" cy="8971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𝑎</m:t>
                          </m:r>
                        </m:e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𝑏</m:t>
                              </m:r>
                            </m:e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𝑎</m:t>
                              </m:r>
                            </m:e>
                          </m:d>
                          <m:r>
                            <a:rPr lang="en-US" sz="2800" b="0" i="1" smtClean="0">
                              <a:latin typeface="Cambria Math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𝑎</m:t>
                              </m:r>
                            </m:e>
                          </m:d>
                        </m:num>
                        <m:den>
                          <m:r>
                            <a:rPr lang="en-US" sz="2800" b="0" i="1" smtClean="0">
                              <a:latin typeface="Cambria Math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𝑏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4520" y="4120387"/>
                <a:ext cx="3396314" cy="89710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331976" y="2282491"/>
                <a:ext cx="566937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𝑎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𝑎</m:t>
                          </m:r>
                        </m:e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800" b="0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𝑏</m:t>
                          </m:r>
                        </m:e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𝑎</m:t>
                          </m:r>
                        </m:e>
                      </m:d>
                      <m:r>
                        <a:rPr lang="en-US" sz="2800" b="0" i="1" smtClean="0">
                          <a:latin typeface="Cambria Math" charset="0"/>
                        </a:rPr>
                        <m:t>𝑃</m:t>
                      </m:r>
                      <m:r>
                        <a:rPr lang="en-US" sz="2800" b="0" i="1" smtClean="0">
                          <a:latin typeface="Cambria Math" charset="0"/>
                        </a:rPr>
                        <m:t>(</m:t>
                      </m:r>
                      <m:r>
                        <a:rPr lang="en-US" sz="2800" b="0" i="1" smtClean="0">
                          <a:latin typeface="Cambria Math" charset="0"/>
                        </a:rPr>
                        <m:t>𝑎</m:t>
                      </m:r>
                      <m:r>
                        <a:rPr lang="en-US" sz="28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1976" y="2282491"/>
                <a:ext cx="5669373" cy="430887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566928" y="1690683"/>
            <a:ext cx="66880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Product rule can be expanded in two different ways: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566928" y="3415093"/>
                <a:ext cx="316945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Solving for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𝑃</m:t>
                    </m:r>
                    <m:r>
                      <a:rPr lang="en-US" sz="2400" b="0" i="1" smtClean="0">
                        <a:latin typeface="Cambria Math" charset="0"/>
                      </a:rPr>
                      <m:t>(</m:t>
                    </m:r>
                    <m:r>
                      <a:rPr lang="en-US" sz="2400" b="0" i="1" smtClean="0">
                        <a:latin typeface="Cambria Math" charset="0"/>
                      </a:rPr>
                      <m:t>𝑎</m:t>
                    </m:r>
                    <m:r>
                      <a:rPr lang="en-US" sz="2400" b="0" i="1" smtClean="0">
                        <a:latin typeface="Cambria Math" charset="0"/>
                      </a:rPr>
                      <m:t>|</m:t>
                    </m:r>
                    <m:r>
                      <a:rPr lang="en-US" sz="2400" b="0" i="1" smtClean="0">
                        <a:latin typeface="Cambria Math" charset="0"/>
                      </a:rPr>
                      <m:t>𝑏</m:t>
                    </m:r>
                    <m:r>
                      <a:rPr lang="en-US" sz="2400" b="0" i="1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400" dirty="0" smtClean="0"/>
                  <a:t> gives</a:t>
                </a:r>
                <a:endParaRPr lang="en-US" sz="24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928" y="3415093"/>
                <a:ext cx="3169457" cy="461665"/>
              </a:xfrm>
              <a:prstGeom prst="rect">
                <a:avLst/>
              </a:prstGeom>
              <a:blipFill rotWithShape="0">
                <a:blip r:embed="rId6"/>
                <a:stretch>
                  <a:fillRect l="-2885" t="-10526" r="-2115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/>
          <p:cNvSpPr txBox="1"/>
          <p:nvPr/>
        </p:nvSpPr>
        <p:spPr>
          <a:xfrm>
            <a:off x="8426728" y="5361466"/>
            <a:ext cx="3148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chemeClr val="bg2">
                    <a:lumMod val="25000"/>
                  </a:schemeClr>
                </a:solidFill>
              </a:rPr>
              <a:t>Rev. Thomas Bayes (1701-1761)</a:t>
            </a:r>
            <a:endParaRPr lang="en-US" i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151656" y="5435193"/>
            <a:ext cx="5760720" cy="1046440"/>
          </a:xfrm>
          <a:prstGeom prst="rect">
            <a:avLst/>
          </a:prstGeom>
          <a:solidFill>
            <a:schemeClr val="bg1"/>
          </a:solidFill>
          <a:ln w="50800"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182880" tIns="91440" rIns="182880" bIns="91440" rtlCol="0">
            <a:spAutoFit/>
          </a:bodyPr>
          <a:lstStyle/>
          <a:p>
            <a:pPr algn="ctr"/>
            <a:r>
              <a:rPr lang="en-US" sz="2800" dirty="0" smtClean="0"/>
              <a:t>This is </a:t>
            </a:r>
            <a:r>
              <a:rPr lang="en-US" sz="2800" b="1" u="sng" dirty="0" smtClean="0"/>
              <a:t>Bayes’ Rule</a:t>
            </a:r>
            <a:r>
              <a:rPr lang="en-US" sz="2800" dirty="0" smtClean="0"/>
              <a:t>, and is probably the most important formula in AI!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735067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1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probability?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534129"/>
          </a:xfrm>
        </p:spPr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 smtClean="0"/>
              <a:t>Basically, how likely do I think it is for something to happen?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Example: raining tomorrow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1404532" y="4059655"/>
                <a:ext cx="361926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𝑟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𝑎𝑖𝑛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_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𝑡𝑜𝑚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𝑜𝑟𝑟𝑜𝑤</m:t>
                          </m:r>
                        </m:e>
                      </m:d>
                      <m:r>
                        <a:rPr lang="en-US" sz="2400" i="1">
                          <a:latin typeface="Cambria Math" charset="0"/>
                        </a:rPr>
                        <m:t>=0.9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4532" y="4059655"/>
                <a:ext cx="3619261" cy="461665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ight Arrow 4"/>
          <p:cNvSpPr/>
          <p:nvPr/>
        </p:nvSpPr>
        <p:spPr>
          <a:xfrm>
            <a:off x="5327904" y="4175068"/>
            <a:ext cx="786384" cy="2308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426863" y="3874985"/>
            <a:ext cx="546431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I really, really expect it to rain tomorrow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90% of tomorrows will be rainy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1404532" y="5040123"/>
                <a:ext cx="361926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𝑟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𝑎𝑖𝑛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_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𝑡𝑜𝑚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𝑜𝑟𝑟𝑜𝑤</m:t>
                          </m:r>
                        </m:e>
                      </m:d>
                      <m:r>
                        <a:rPr lang="en-US" sz="2400" i="1">
                          <a:latin typeface="Cambria Math" charset="0"/>
                        </a:rPr>
                        <m:t>=0</m:t>
                      </m:r>
                      <m:r>
                        <a:rPr lang="en-US" sz="2400" b="0" i="0" smtClean="0">
                          <a:latin typeface="Cambria Math" charset="0"/>
                        </a:rPr>
                        <m:t>.2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4532" y="5040123"/>
                <a:ext cx="3619261" cy="46166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ight Arrow 7"/>
          <p:cNvSpPr/>
          <p:nvPr/>
        </p:nvSpPr>
        <p:spPr>
          <a:xfrm>
            <a:off x="5327904" y="5155536"/>
            <a:ext cx="786384" cy="2308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426863" y="4855453"/>
            <a:ext cx="48624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I’d be amazed if it rained tomorrow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20% of tomorrows will be rainy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95732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Working with conditional probability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838200" y="1558340"/>
                <a:ext cx="4152804" cy="22775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spcBef>
                    <a:spcPts val="1200"/>
                  </a:spcBef>
                </a:pPr>
                <a:r>
                  <a:rPr lang="en-US" sz="2800" dirty="0" smtClean="0">
                    <a:latin typeface="Cambria Math" charset="0"/>
                  </a:rPr>
                  <a:t>We have</a:t>
                </a:r>
                <a:endParaRPr lang="en-US" sz="2800" b="0" dirty="0" smtClean="0">
                  <a:latin typeface="Cambria Math" charset="0"/>
                </a:endParaRPr>
              </a:p>
              <a:p>
                <a:pPr marL="342900" indent="-342900">
                  <a:spcBef>
                    <a:spcPts val="1200"/>
                  </a:spcBef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sz="28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charset="0"/>
                          </a:rPr>
                          <m:t>𝑜𝑛</m:t>
                        </m:r>
                        <m:r>
                          <m:rPr>
                            <m:lit/>
                          </m:rPr>
                          <a:rPr lang="en-US" sz="2800" b="0" i="1" smtClean="0">
                            <a:latin typeface="Cambria Math" charset="0"/>
                          </a:rPr>
                          <m:t>_</m:t>
                        </m:r>
                        <m:r>
                          <a:rPr lang="en-US" sz="2800" b="0" i="1" smtClean="0">
                            <a:latin typeface="Cambria Math" charset="0"/>
                          </a:rPr>
                          <m:t>315</m:t>
                        </m:r>
                      </m:e>
                      <m:e>
                        <m:r>
                          <a:rPr lang="en-US" sz="2800" b="0" i="1" smtClean="0">
                            <a:latin typeface="Cambria Math" charset="0"/>
                          </a:rPr>
                          <m:t>𝑐𝑟𝑎𝑠h</m:t>
                        </m:r>
                      </m:e>
                    </m:d>
                    <m:r>
                      <a:rPr lang="en-US" sz="2800" b="0" i="1" smtClean="0">
                        <a:latin typeface="Cambria Math" charset="0"/>
                      </a:rPr>
                      <m:t>=0.8</m:t>
                    </m:r>
                  </m:oMath>
                </a14:m>
                <a:endParaRPr lang="en-US" sz="2800" b="0" dirty="0" smtClean="0"/>
              </a:p>
              <a:p>
                <a:pPr marL="342900" indent="-342900">
                  <a:spcBef>
                    <a:spcPts val="1200"/>
                  </a:spcBef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sz="28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charset="0"/>
                          </a:rPr>
                          <m:t>𝑐𝑟𝑎𝑠h</m:t>
                        </m:r>
                      </m:e>
                    </m:d>
                    <m:r>
                      <a:rPr lang="en-US" sz="2800" b="0" i="1" smtClean="0">
                        <a:latin typeface="Cambria Math" charset="0"/>
                      </a:rPr>
                      <m:t>=0.1</m:t>
                    </m:r>
                  </m:oMath>
                </a14:m>
                <a:endParaRPr lang="en-US" sz="2800" dirty="0" smtClean="0"/>
              </a:p>
              <a:p>
                <a:pPr marL="342900" indent="-342900">
                  <a:spcBef>
                    <a:spcPts val="1200"/>
                  </a:spcBef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sz="28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charset="0"/>
                          </a:rPr>
                          <m:t>𝑜𝑛</m:t>
                        </m:r>
                        <m:r>
                          <m:rPr>
                            <m:lit/>
                          </m:rPr>
                          <a:rPr lang="en-US" sz="2800" b="0" i="1" smtClean="0">
                            <a:latin typeface="Cambria Math" charset="0"/>
                          </a:rPr>
                          <m:t>_</m:t>
                        </m:r>
                        <m:r>
                          <a:rPr lang="en-US" sz="2800" b="0" i="1" smtClean="0">
                            <a:latin typeface="Cambria Math" charset="0"/>
                          </a:rPr>
                          <m:t>315</m:t>
                        </m:r>
                      </m:e>
                    </m:d>
                    <m:r>
                      <a:rPr lang="en-US" sz="2800" b="0" i="1" smtClean="0">
                        <a:latin typeface="Cambria Math" charset="0"/>
                      </a:rPr>
                      <m:t>=0.7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558340"/>
                <a:ext cx="4152804" cy="2277547"/>
              </a:xfrm>
              <a:prstGeom prst="rect">
                <a:avLst/>
              </a:prstGeom>
              <a:blipFill rotWithShape="0">
                <a:blip r:embed="rId2"/>
                <a:stretch>
                  <a:fillRect l="-3084" t="-29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8305140" y="2143115"/>
                <a:ext cx="340920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𝑃</m:t>
                      </m:r>
                      <m:r>
                        <a:rPr lang="en-US" sz="2800" b="0" i="1" smtClean="0">
                          <a:latin typeface="Cambria Math" charset="0"/>
                        </a:rPr>
                        <m:t>(</m:t>
                      </m:r>
                      <m:r>
                        <a:rPr lang="en-US" sz="2800" b="0" i="1" smtClean="0">
                          <a:latin typeface="Cambria Math" charset="0"/>
                        </a:rPr>
                        <m:t>𝑎</m:t>
                      </m:r>
                      <m:r>
                        <a:rPr lang="en-US" sz="2800" b="0" i="1" smtClean="0">
                          <a:latin typeface="Cambria Math" charset="0"/>
                        </a:rPr>
                        <m:t>,</m:t>
                      </m:r>
                      <m:r>
                        <a:rPr lang="en-US" sz="2800" b="0" i="1" smtClean="0">
                          <a:latin typeface="Cambria Math" charset="0"/>
                        </a:rPr>
                        <m:t>𝑏</m:t>
                      </m:r>
                      <m:r>
                        <a:rPr lang="en-US" sz="2800" b="0" i="1" smtClean="0">
                          <a:latin typeface="Cambria Math" charset="0"/>
                        </a:rPr>
                        <m:t>)=</m:t>
                      </m:r>
                      <m:r>
                        <a:rPr lang="en-US" sz="2800" b="0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𝑎</m:t>
                          </m:r>
                        </m:e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800" b="0" i="1" smtClean="0">
                          <a:latin typeface="Cambria Math" charset="0"/>
                        </a:rPr>
                        <m:t>𝑃</m:t>
                      </m:r>
                      <m:r>
                        <a:rPr lang="en-US" sz="2800" b="0" i="1" smtClean="0">
                          <a:latin typeface="Cambria Math" charset="0"/>
                        </a:rPr>
                        <m:t>(</m:t>
                      </m:r>
                      <m:r>
                        <a:rPr lang="en-US" sz="2800" b="0" i="1" smtClean="0">
                          <a:latin typeface="Cambria Math" charset="0"/>
                        </a:rPr>
                        <m:t>𝑏</m:t>
                      </m:r>
                      <m:r>
                        <a:rPr lang="en-US" sz="28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5140" y="2143115"/>
                <a:ext cx="3409202" cy="43088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7721105" y="1513368"/>
            <a:ext cx="17266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Product rule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8305140" y="3633555"/>
                <a:ext cx="2677464" cy="8971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𝑎</m:t>
                          </m:r>
                        </m:e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𝑎</m:t>
                              </m:r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𝑏</m:t>
                              </m:r>
                            </m:e>
                          </m:d>
                        </m:num>
                        <m:den>
                          <m:r>
                            <a:rPr lang="en-US" sz="2800" b="0" i="1" smtClean="0">
                              <a:latin typeface="Cambria Math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𝑏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5140" y="3633555"/>
                <a:ext cx="2677464" cy="89710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7721105" y="3034586"/>
            <a:ext cx="30394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Conditional probability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7749575" y="5141660"/>
                <a:ext cx="3396314" cy="8971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𝑎</m:t>
                          </m:r>
                        </m:e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𝑏</m:t>
                              </m:r>
                            </m:e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𝑎</m:t>
                              </m:r>
                            </m:e>
                          </m:d>
                          <m:r>
                            <a:rPr lang="en-US" sz="2800" b="0" i="1" smtClean="0">
                              <a:latin typeface="Cambria Math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𝑎</m:t>
                              </m:r>
                            </m:e>
                          </m:d>
                        </m:num>
                        <m:den>
                          <m:r>
                            <a:rPr lang="en-US" sz="2800" b="0" i="1" smtClean="0">
                              <a:latin typeface="Cambria Math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𝑏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9575" y="5141660"/>
                <a:ext cx="3396314" cy="897105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/>
          <p:cNvSpPr txBox="1"/>
          <p:nvPr/>
        </p:nvSpPr>
        <p:spPr>
          <a:xfrm>
            <a:off x="7721105" y="4530660"/>
            <a:ext cx="15427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Bayes’ rule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679128" y="4223332"/>
                <a:ext cx="6296083" cy="7689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𝑐𝑟𝑎𝑠h</m:t>
                          </m:r>
                        </m:e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𝑜𝑛</m:t>
                          </m:r>
                          <m:r>
                            <m:rPr>
                              <m:lit/>
                            </m:rPr>
                            <a:rPr lang="en-US" sz="2400" b="0" i="1" smtClean="0">
                              <a:latin typeface="Cambria Math" charset="0"/>
                            </a:rPr>
                            <m:t>_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315</m:t>
                          </m:r>
                        </m:e>
                      </m:d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𝑜𝑛</m:t>
                              </m:r>
                              <m:r>
                                <m:rPr>
                                  <m:lit/>
                                </m:rPr>
                                <a:rPr lang="en-US" sz="2400" b="0" i="1" smtClean="0">
                                  <a:latin typeface="Cambria Math" charset="0"/>
                                </a:rPr>
                                <m:t>_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315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𝑐𝑟𝑎𝑠h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𝑐𝑟𝑎𝑠h</m:t>
                              </m:r>
                            </m:e>
                          </m:d>
                        </m:num>
                        <m:den>
                          <m:r>
                            <a:rPr lang="en-US" sz="2400" b="0" i="1" smtClean="0">
                              <a:latin typeface="Cambria Math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𝑜𝑛</m:t>
                              </m:r>
                              <m:r>
                                <m:rPr>
                                  <m:lit/>
                                </m:rPr>
                                <a:rPr lang="en-US" sz="2400" b="0" i="1" smtClean="0">
                                  <a:latin typeface="Cambria Math" charset="0"/>
                                </a:rPr>
                                <m:t>_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315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2400" dirty="0" smtClean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128" y="4223332"/>
                <a:ext cx="6296083" cy="768993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3079194" y="5208896"/>
                <a:ext cx="2613408" cy="6938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charset="0"/>
                            </a:rPr>
                            <m:t>0.8∗0.1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charset="0"/>
                            </a:rPr>
                            <m:t>0.7</m:t>
                          </m:r>
                        </m:den>
                      </m:f>
                      <m:r>
                        <a:rPr lang="en-US" sz="2400" b="0" i="1" smtClean="0">
                          <a:latin typeface="Cambria Math" charset="0"/>
                        </a:rPr>
                        <m:t>≈0.114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9194" y="5208896"/>
                <a:ext cx="2613408" cy="693844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/>
          <p:cNvSpPr txBox="1"/>
          <p:nvPr/>
        </p:nvSpPr>
        <p:spPr>
          <a:xfrm>
            <a:off x="1281358" y="6188100"/>
            <a:ext cx="70237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11.4% chance of getting in </a:t>
            </a:r>
            <a:r>
              <a:rPr lang="en-US" sz="2400" smtClean="0"/>
              <a:t>an accident if we go on 315.</a:t>
            </a:r>
            <a:endParaRPr lang="en-US" sz="2400"/>
          </a:p>
        </p:txBody>
      </p:sp>
      <p:sp>
        <p:nvSpPr>
          <p:cNvPr id="16" name="Rectangle 15"/>
          <p:cNvSpPr/>
          <p:nvPr/>
        </p:nvSpPr>
        <p:spPr>
          <a:xfrm>
            <a:off x="7552944" y="4462272"/>
            <a:ext cx="4161397" cy="1725828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430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4" grpId="0"/>
      <p:bldP spid="15" grpId="0"/>
      <p:bldP spid="16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Recap exercise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1892872"/>
              </p:ext>
            </p:extLst>
          </p:nvPr>
        </p:nvGraphicFramePr>
        <p:xfrm>
          <a:off x="7003290" y="1800872"/>
          <a:ext cx="4350510" cy="43435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0170"/>
                <a:gridCol w="1450170"/>
                <a:gridCol w="1450170"/>
              </a:tblGrid>
              <a:tr h="62050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Cookies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Semester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P(</a:t>
                      </a:r>
                      <a:r>
                        <a:rPr lang="en-US" sz="2400" dirty="0" err="1" smtClean="0"/>
                        <a:t>t,w</a:t>
                      </a:r>
                      <a:r>
                        <a:rPr lang="en-US" sz="2400" dirty="0" smtClean="0"/>
                        <a:t>)</a:t>
                      </a:r>
                      <a:endParaRPr lang="en-US" sz="2400" dirty="0"/>
                    </a:p>
                  </a:txBody>
                  <a:tcPr anchor="ctr"/>
                </a:tc>
              </a:tr>
              <a:tr h="62050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 smtClean="0"/>
                        <a:t>in_stock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fall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0.10</a:t>
                      </a:r>
                      <a:endParaRPr lang="en-US" sz="2400" dirty="0"/>
                    </a:p>
                  </a:txBody>
                  <a:tcPr anchor="ctr"/>
                </a:tc>
              </a:tr>
              <a:tr h="62050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 smtClean="0"/>
                        <a:t>in_stock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spring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0.20</a:t>
                      </a:r>
                      <a:endParaRPr lang="en-US" sz="2400" dirty="0"/>
                    </a:p>
                  </a:txBody>
                  <a:tcPr anchor="ctr"/>
                </a:tc>
              </a:tr>
              <a:tr h="62050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 smtClean="0"/>
                        <a:t>in_stock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summer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0.30</a:t>
                      </a:r>
                      <a:endParaRPr lang="en-US" sz="2400" dirty="0"/>
                    </a:p>
                  </a:txBody>
                  <a:tcPr anchor="ctr"/>
                </a:tc>
              </a:tr>
              <a:tr h="62050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 smtClean="0"/>
                        <a:t>sold_out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fall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0.23</a:t>
                      </a:r>
                    </a:p>
                  </a:txBody>
                  <a:tcPr anchor="ctr"/>
                </a:tc>
              </a:tr>
              <a:tr h="62050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 smtClean="0"/>
                        <a:t>sold_out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spring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0.13</a:t>
                      </a:r>
                    </a:p>
                  </a:txBody>
                  <a:tcPr anchor="ctr"/>
                </a:tc>
              </a:tr>
              <a:tr h="62050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 smtClean="0"/>
                        <a:t>sold_out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summer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0.03</a:t>
                      </a:r>
                    </a:p>
                  </a:txBody>
                  <a:tcPr anchor="ctr"/>
                </a:tc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384048" y="2084832"/>
                <a:ext cx="5961888" cy="26776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 smtClean="0"/>
                  <a:t>Using the joint probability table at right, calculate</a:t>
                </a:r>
              </a:p>
              <a:p>
                <a:endParaRPr lang="en-US" sz="2800" dirty="0"/>
              </a:p>
              <a:p>
                <a:pPr marL="344488"/>
                <a:r>
                  <a:rPr lang="en-US" sz="2800" dirty="0" smtClean="0"/>
                  <a:t>(1)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sz="28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charset="0"/>
                          </a:rPr>
                          <m:t>𝑠𝑝𝑟𝑖𝑛𝑔</m:t>
                        </m:r>
                      </m:e>
                    </m:d>
                  </m:oMath>
                </a14:m>
                <a:endParaRPr lang="en-US" sz="2800" b="0" dirty="0" smtClean="0"/>
              </a:p>
              <a:p>
                <a:pPr marL="344488"/>
                <a:endParaRPr lang="en-US" sz="2800" dirty="0" smtClean="0"/>
              </a:p>
              <a:p>
                <a:pPr marL="344488"/>
                <a:r>
                  <a:rPr lang="en-US" sz="2800" dirty="0" smtClean="0"/>
                  <a:t>(2)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sz="28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charset="0"/>
                          </a:rPr>
                          <m:t>𝑠𝑜𝑙𝑑</m:t>
                        </m:r>
                        <m:r>
                          <m:rPr>
                            <m:lit/>
                          </m:rPr>
                          <a:rPr lang="en-US" sz="2800" b="0" i="1" smtClean="0">
                            <a:latin typeface="Cambria Math" charset="0"/>
                          </a:rPr>
                          <m:t>_</m:t>
                        </m:r>
                        <m:r>
                          <a:rPr lang="en-US" sz="2800" b="0" i="1" smtClean="0">
                            <a:latin typeface="Cambria Math" charset="0"/>
                          </a:rPr>
                          <m:t>𝑜𝑢𝑡</m:t>
                        </m:r>
                      </m:e>
                      <m:e>
                        <m:r>
                          <a:rPr lang="en-US" sz="2800" b="0" i="1" smtClean="0">
                            <a:latin typeface="Cambria Math" charset="0"/>
                          </a:rPr>
                          <m:t>𝑓𝑎𝑙𝑙</m:t>
                        </m:r>
                      </m:e>
                    </m:d>
                  </m:oMath>
                </a14:m>
                <a:endParaRPr lang="en-US" sz="2800" b="0" dirty="0" smtClean="0"/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048" y="2084832"/>
                <a:ext cx="5961888" cy="2677656"/>
              </a:xfrm>
              <a:prstGeom prst="rect">
                <a:avLst/>
              </a:prstGeom>
              <a:blipFill rotWithShape="0">
                <a:blip r:embed="rId2"/>
                <a:stretch>
                  <a:fillRect l="-2045" t="-2050" r="-3170" b="-56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1014984" y="5313410"/>
            <a:ext cx="47000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What’s the biggest question you have from today’s class?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453232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time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Bayesian inference and learning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1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1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1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Types of probability distributions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23884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Properties of probability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771271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Typically think about </a:t>
            </a:r>
            <a:r>
              <a:rPr lang="en-US" u="sng" dirty="0" smtClean="0"/>
              <a:t>probability distributions</a:t>
            </a:r>
            <a:r>
              <a:rPr lang="en-US" dirty="0" smtClean="0"/>
              <a:t> over possible events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408176" y="2871216"/>
                <a:ext cx="565539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Weather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∈{</m:t>
                    </m:r>
                    <m:r>
                      <a:rPr lang="en-US" sz="2400" b="0" i="1" smtClean="0">
                        <a:latin typeface="Cambria Math" charset="0"/>
                      </a:rPr>
                      <m:t>𝑟𝑎𝑖𝑛𝑦</m:t>
                    </m:r>
                    <m:r>
                      <a:rPr lang="en-US" sz="2400" b="0" i="1" smtClean="0">
                        <a:latin typeface="Cambria Math" charset="0"/>
                      </a:rPr>
                      <m:t>, </m:t>
                    </m:r>
                    <m:r>
                      <a:rPr lang="en-US" sz="2400" b="0" i="1" smtClean="0">
                        <a:latin typeface="Cambria Math" charset="0"/>
                      </a:rPr>
                      <m:t>𝑠𝑢𝑛𝑛𝑦</m:t>
                    </m:r>
                    <m:r>
                      <a:rPr lang="en-US" sz="2400" b="0" i="1" smtClean="0">
                        <a:latin typeface="Cambria Math" charset="0"/>
                      </a:rPr>
                      <m:t>, </m:t>
                    </m:r>
                    <m:r>
                      <a:rPr lang="en-US" sz="2400" b="0" i="1" smtClean="0">
                        <a:latin typeface="Cambria Math" charset="0"/>
                      </a:rPr>
                      <m:t>𝑐𝑙𝑜𝑢𝑑𝑦</m:t>
                    </m:r>
                    <m:r>
                      <a:rPr lang="en-US" sz="2400" b="0" i="1" smtClean="0">
                        <a:latin typeface="Cambria Math" charset="0"/>
                      </a:rPr>
                      <m:t>,</m:t>
                    </m:r>
                    <m:r>
                      <a:rPr lang="en-US" sz="2400" b="0" i="1" smtClean="0">
                        <a:latin typeface="Cambria Math" charset="0"/>
                      </a:rPr>
                      <m:t>𝑠𝑛𝑜𝑤𝑦</m:t>
                    </m:r>
                    <m:r>
                      <a:rPr lang="en-US" sz="2400" b="0" i="1" smtClean="0">
                        <a:latin typeface="Cambria Math" charset="0"/>
                      </a:rPr>
                      <m:t>}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8176" y="2871216"/>
                <a:ext cx="5655394" cy="461665"/>
              </a:xfrm>
              <a:prstGeom prst="rect">
                <a:avLst/>
              </a:prstGeom>
              <a:blipFill rotWithShape="0">
                <a:blip r:embed="rId2"/>
                <a:stretch>
                  <a:fillRect l="-1616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8366104" y="2748105"/>
            <a:ext cx="35576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mtClean="0"/>
              <a:t>Assuming these </a:t>
            </a:r>
            <a:r>
              <a:rPr lang="en-US" sz="2000" dirty="0" smtClean="0"/>
              <a:t>are the only possible kinds of weather!</a:t>
            </a:r>
            <a:endParaRPr lang="en-US" sz="2000" dirty="0"/>
          </a:p>
        </p:txBody>
      </p:sp>
      <p:sp>
        <p:nvSpPr>
          <p:cNvPr id="6" name="Right Arrow 5"/>
          <p:cNvSpPr/>
          <p:nvPr/>
        </p:nvSpPr>
        <p:spPr>
          <a:xfrm rot="10800000">
            <a:off x="7354168" y="2986631"/>
            <a:ext cx="786384" cy="2308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159005" y="4018043"/>
            <a:ext cx="50406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400" dirty="0" smtClean="0"/>
              <a:t>Probability distributions must always sum to 1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6226408" y="4018043"/>
                <a:ext cx="5449824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charset="0"/>
                  <a:buChar char="•"/>
                </a:pPr>
                <a:r>
                  <a:rPr lang="en-US" sz="2400" dirty="0" smtClean="0"/>
                  <a:t>Probability of each event must be between 0 and 1</a:t>
                </a:r>
              </a:p>
              <a:p>
                <a:pPr marL="800100" lvl="1" indent="-342900"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sz="2400" b="0" i="1" smtClean="0">
                        <a:latin typeface="Cambria Math" charset="0"/>
                      </a:rPr>
                      <m:t>=0⇒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charset="0"/>
                      </a:rPr>
                      <m:t>x</m:t>
                    </m:r>
                  </m:oMath>
                </a14:m>
                <a:r>
                  <a:rPr lang="en-US" sz="2400" dirty="0" smtClean="0"/>
                  <a:t> is </a:t>
                </a:r>
                <a:r>
                  <a:rPr lang="en-US" sz="2400" u="sng" dirty="0" smtClean="0"/>
                  <a:t>impossible</a:t>
                </a:r>
              </a:p>
              <a:p>
                <a:pPr marL="800100" lvl="1" indent="-342900"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sz="2400" b="0" i="1" smtClean="0">
                        <a:latin typeface="Cambria Math" charset="0"/>
                      </a:rPr>
                      <m:t>=1⇒</m:t>
                    </m:r>
                    <m:r>
                      <a:rPr lang="en-US" sz="2400" b="0" i="1" smtClean="0">
                        <a:latin typeface="Cambria Math" charset="0"/>
                      </a:rPr>
                      <m:t>𝑥</m:t>
                    </m:r>
                  </m:oMath>
                </a14:m>
                <a:r>
                  <a:rPr lang="en-US" sz="2400" dirty="0" smtClean="0"/>
                  <a:t> is </a:t>
                </a:r>
                <a:r>
                  <a:rPr lang="en-US" sz="2400" u="sng" dirty="0" smtClean="0"/>
                  <a:t>certain</a:t>
                </a:r>
                <a:r>
                  <a:rPr lang="en-US" sz="2400" dirty="0" smtClean="0"/>
                  <a:t> to happen</a:t>
                </a:r>
                <a:endParaRPr lang="en-US" sz="24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6408" y="4018043"/>
                <a:ext cx="5449824" cy="1569660"/>
              </a:xfrm>
              <a:prstGeom prst="rect">
                <a:avLst/>
              </a:prstGeom>
              <a:blipFill rotWithShape="0">
                <a:blip r:embed="rId3"/>
                <a:stretch>
                  <a:fillRect l="-1454" t="-3101" b="-77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800712" y="5086098"/>
                <a:ext cx="2679131" cy="8962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𝑤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∈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𝑊𝑒𝑎𝑡h𝑒𝑟</m:t>
                          </m:r>
                        </m:sub>
                        <m:sup/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𝑤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charset="0"/>
                            </a:rPr>
                            <m:t>=1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0712" y="5086098"/>
                <a:ext cx="2679131" cy="89620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76724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Random variables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54785"/>
            <a:ext cx="10515600" cy="611760"/>
          </a:xfrm>
        </p:spPr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/>
              <a:t>A </a:t>
            </a:r>
            <a:r>
              <a:rPr lang="en-US" sz="2400" b="1" dirty="0" smtClean="0"/>
              <a:t>random variable </a:t>
            </a:r>
            <a:r>
              <a:rPr lang="en-US" sz="2400" dirty="0" smtClean="0"/>
              <a:t>is some aspect of the world about which we are uncertain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9929" y="4049776"/>
            <a:ext cx="2193871" cy="209499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38200" y="2066545"/>
            <a:ext cx="7284720" cy="46166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71488" lvl="0" indent="-236538">
              <a:spcBef>
                <a:spcPts val="1200"/>
              </a:spcBef>
              <a:buFont typeface="Arial" charset="0"/>
              <a:buChar char="•"/>
              <a:defRPr/>
            </a:pPr>
            <a:r>
              <a:rPr lang="en-US" sz="2400" dirty="0" smtClean="0"/>
              <a:t>Examples</a:t>
            </a:r>
            <a:r>
              <a:rPr lang="en-US" sz="2400" dirty="0"/>
              <a:t>: weather right now, coin flip, D20</a:t>
            </a:r>
          </a:p>
          <a:p>
            <a:pPr marL="471488" lvl="0" indent="-236538">
              <a:spcBef>
                <a:spcPts val="1200"/>
              </a:spcBef>
              <a:buFont typeface="Arial" charset="0"/>
              <a:buChar char="•"/>
              <a:defRPr/>
            </a:pPr>
            <a:r>
              <a:rPr lang="en-US" sz="2400" dirty="0"/>
              <a:t>Has a </a:t>
            </a:r>
            <a:r>
              <a:rPr lang="en-US" sz="2400" u="sng" dirty="0"/>
              <a:t>domain</a:t>
            </a:r>
            <a:r>
              <a:rPr lang="en-US" sz="2400" dirty="0"/>
              <a:t> (set of possible values)</a:t>
            </a:r>
          </a:p>
          <a:p>
            <a:pPr marL="923925" lvl="1" indent="-234950">
              <a:lnSpc>
                <a:spcPct val="100000"/>
              </a:lnSpc>
              <a:spcBef>
                <a:spcPts val="0"/>
              </a:spcBef>
              <a:buFont typeface="Arial" charset="0"/>
              <a:buChar char="•"/>
            </a:pPr>
            <a:r>
              <a:rPr lang="en-US" sz="2400" dirty="0"/>
              <a:t>E.g., {</a:t>
            </a:r>
            <a:r>
              <a:rPr lang="en-US" sz="2400" i="1" dirty="0"/>
              <a:t>true</a:t>
            </a:r>
            <a:r>
              <a:rPr lang="en-US" sz="2400" dirty="0"/>
              <a:t>, </a:t>
            </a:r>
            <a:r>
              <a:rPr lang="en-US" sz="2400" i="1" dirty="0"/>
              <a:t>false</a:t>
            </a:r>
            <a:r>
              <a:rPr lang="en-US" sz="2400" dirty="0"/>
              <a:t>}, {</a:t>
            </a:r>
            <a:r>
              <a:rPr lang="en-US" sz="2400" i="1" dirty="0"/>
              <a:t>rainy</a:t>
            </a:r>
            <a:r>
              <a:rPr lang="en-US" sz="2400" dirty="0"/>
              <a:t>, </a:t>
            </a:r>
            <a:r>
              <a:rPr lang="en-US" sz="2400" i="1" dirty="0"/>
              <a:t>sunny</a:t>
            </a:r>
            <a:r>
              <a:rPr lang="en-US" sz="2400" dirty="0"/>
              <a:t>, </a:t>
            </a:r>
            <a:r>
              <a:rPr lang="en-US" sz="2400" i="1" dirty="0"/>
              <a:t>cloudy</a:t>
            </a:r>
            <a:r>
              <a:rPr lang="en-US" sz="2400" dirty="0"/>
              <a:t>, </a:t>
            </a:r>
            <a:r>
              <a:rPr lang="en-US" sz="2400" i="1" dirty="0"/>
              <a:t>snowy</a:t>
            </a:r>
            <a:r>
              <a:rPr lang="en-US" sz="2400" dirty="0"/>
              <a:t>}, [0,1]</a:t>
            </a:r>
          </a:p>
          <a:p>
            <a:pPr marL="471488" indent="-236538">
              <a:lnSpc>
                <a:spcPct val="100000"/>
              </a:lnSpc>
              <a:spcBef>
                <a:spcPts val="1200"/>
              </a:spcBef>
              <a:buFont typeface="Arial" charset="0"/>
              <a:buChar char="•"/>
            </a:pPr>
            <a:r>
              <a:rPr lang="en-US" sz="2400" dirty="0"/>
              <a:t>Describe with a probability distribution over the domain</a:t>
            </a:r>
          </a:p>
          <a:p>
            <a:pPr marL="923925" lvl="1" indent="-234950">
              <a:lnSpc>
                <a:spcPct val="100000"/>
              </a:lnSpc>
              <a:spcBef>
                <a:spcPts val="0"/>
              </a:spcBef>
              <a:buFont typeface="Arial" charset="0"/>
              <a:buChar char="•"/>
            </a:pPr>
            <a:r>
              <a:rPr lang="en-US" sz="2400" dirty="0"/>
              <a:t>Distribution is </a:t>
            </a:r>
            <a:r>
              <a:rPr lang="en-US" sz="2400" u="sng" dirty="0"/>
              <a:t>uniform</a:t>
            </a:r>
            <a:r>
              <a:rPr lang="en-US" sz="2400" dirty="0"/>
              <a:t> if all probabilities are </a:t>
            </a:r>
            <a:r>
              <a:rPr lang="en-US" sz="2400" dirty="0" smtClean="0"/>
              <a:t>equal</a:t>
            </a:r>
          </a:p>
          <a:p>
            <a:pPr marL="466725" indent="-234950">
              <a:spcBef>
                <a:spcPts val="1200"/>
              </a:spcBef>
              <a:buFont typeface="Arial" charset="0"/>
              <a:buChar char="•"/>
            </a:pPr>
            <a:r>
              <a:rPr lang="en-US" sz="2400" dirty="0" smtClean="0"/>
              <a:t>Notation</a:t>
            </a:r>
          </a:p>
          <a:p>
            <a:pPr marL="923925" lvl="1" indent="-234950">
              <a:buFont typeface="Arial" charset="0"/>
              <a:buChar char="•"/>
            </a:pPr>
            <a:r>
              <a:rPr lang="en-US" sz="2400" dirty="0" err="1" smtClean="0"/>
              <a:t>CamelCase</a:t>
            </a:r>
            <a:r>
              <a:rPr lang="en-US" sz="2400" dirty="0"/>
              <a:t> </a:t>
            </a:r>
            <a:r>
              <a:rPr lang="en-US" sz="2400" dirty="0" smtClean="0"/>
              <a:t>is a variable (e.g. </a:t>
            </a:r>
            <a:r>
              <a:rPr lang="en-US" sz="2400" i="1" dirty="0" smtClean="0"/>
              <a:t>Weather</a:t>
            </a:r>
            <a:r>
              <a:rPr lang="en-US" sz="2400" dirty="0" smtClean="0"/>
              <a:t>)</a:t>
            </a:r>
          </a:p>
          <a:p>
            <a:pPr marL="923925" lvl="1" indent="-234950">
              <a:buFont typeface="Arial" charset="0"/>
              <a:buChar char="•"/>
            </a:pPr>
            <a:r>
              <a:rPr lang="en-US" sz="2400" dirty="0"/>
              <a:t>l</a:t>
            </a:r>
            <a:r>
              <a:rPr lang="en-US" sz="2400" dirty="0" smtClean="0"/>
              <a:t>owercase is an assignment to it (e.g. </a:t>
            </a:r>
            <a:r>
              <a:rPr lang="en-US" sz="2400" i="1" dirty="0" smtClean="0"/>
              <a:t>rain, sun</a:t>
            </a:r>
            <a:r>
              <a:rPr lang="en-US" sz="2400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55899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938810"/>
              </p:ext>
            </p:extLst>
          </p:nvPr>
        </p:nvGraphicFramePr>
        <p:xfrm>
          <a:off x="7826248" y="1946084"/>
          <a:ext cx="3527552" cy="435254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81888"/>
                <a:gridCol w="881888"/>
                <a:gridCol w="881888"/>
                <a:gridCol w="881888"/>
              </a:tblGrid>
              <a:tr h="395686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Side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P(s)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Side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P(s)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</a:tr>
              <a:tr h="395686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11</a:t>
                      </a:r>
                      <a:endParaRPr 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395686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12</a:t>
                      </a:r>
                      <a:endParaRPr 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395686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13</a:t>
                      </a:r>
                      <a:endParaRPr 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395686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14</a:t>
                      </a:r>
                      <a:endParaRPr 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395686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15</a:t>
                      </a:r>
                      <a:endParaRPr 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395686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16</a:t>
                      </a:r>
                      <a:endParaRPr 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395686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17</a:t>
                      </a:r>
                      <a:endParaRPr 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395686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18</a:t>
                      </a:r>
                      <a:endParaRPr 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395686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9</a:t>
                      </a:r>
                      <a:endParaRPr 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19</a:t>
                      </a:r>
                      <a:endParaRPr 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395686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20</a:t>
                      </a:r>
                      <a:endParaRPr 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Probability tables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78153"/>
            <a:ext cx="6550152" cy="935863"/>
          </a:xfrm>
        </p:spPr>
        <p:txBody>
          <a:bodyPr>
            <a:normAutofit lnSpcReduction="10000"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Categorical distributions can </a:t>
            </a:r>
            <a:r>
              <a:rPr lang="en-US" smtClean="0"/>
              <a:t>be represented as tables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777" y="3135376"/>
            <a:ext cx="2193871" cy="2094992"/>
          </a:xfrm>
          <a:prstGeom prst="rect">
            <a:avLst/>
          </a:prstGeom>
        </p:spPr>
      </p:pic>
      <p:sp>
        <p:nvSpPr>
          <p:cNvPr id="5" name="Right Arrow 4"/>
          <p:cNvSpPr/>
          <p:nvPr/>
        </p:nvSpPr>
        <p:spPr>
          <a:xfrm>
            <a:off x="5193792" y="3807968"/>
            <a:ext cx="1408176" cy="7498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8931763"/>
              </p:ext>
            </p:extLst>
          </p:nvPr>
        </p:nvGraphicFramePr>
        <p:xfrm>
          <a:off x="7826248" y="1946084"/>
          <a:ext cx="3527552" cy="435254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81888"/>
                <a:gridCol w="881888"/>
                <a:gridCol w="881888"/>
                <a:gridCol w="881888"/>
              </a:tblGrid>
              <a:tr h="395686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Side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P(s)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Side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P(s)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</a:tr>
              <a:tr h="395686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0.05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11</a:t>
                      </a:r>
                      <a:endParaRPr 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0.05</a:t>
                      </a:r>
                      <a:endParaRPr lang="en-US" dirty="0"/>
                    </a:p>
                  </a:txBody>
                  <a:tcPr/>
                </a:tc>
              </a:tr>
              <a:tr h="395686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0.05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12</a:t>
                      </a:r>
                      <a:endParaRPr 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0.05</a:t>
                      </a:r>
                      <a:endParaRPr lang="en-US" dirty="0"/>
                    </a:p>
                  </a:txBody>
                  <a:tcPr/>
                </a:tc>
              </a:tr>
              <a:tr h="395686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0.05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13</a:t>
                      </a:r>
                      <a:endParaRPr 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0.05</a:t>
                      </a:r>
                      <a:endParaRPr lang="en-US" dirty="0"/>
                    </a:p>
                  </a:txBody>
                  <a:tcPr/>
                </a:tc>
              </a:tr>
              <a:tr h="395686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0.05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14</a:t>
                      </a:r>
                      <a:endParaRPr 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0.05</a:t>
                      </a:r>
                      <a:endParaRPr lang="en-US" dirty="0"/>
                    </a:p>
                  </a:txBody>
                  <a:tcPr/>
                </a:tc>
              </a:tr>
              <a:tr h="395686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0.05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15</a:t>
                      </a:r>
                      <a:endParaRPr 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0.05</a:t>
                      </a:r>
                      <a:endParaRPr lang="en-US" dirty="0"/>
                    </a:p>
                  </a:txBody>
                  <a:tcPr/>
                </a:tc>
              </a:tr>
              <a:tr h="395686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0.05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16</a:t>
                      </a:r>
                      <a:endParaRPr 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0.05</a:t>
                      </a:r>
                      <a:endParaRPr lang="en-US" dirty="0"/>
                    </a:p>
                  </a:txBody>
                  <a:tcPr/>
                </a:tc>
              </a:tr>
              <a:tr h="395686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0.05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17</a:t>
                      </a:r>
                      <a:endParaRPr 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0.05</a:t>
                      </a:r>
                      <a:endParaRPr lang="en-US" dirty="0"/>
                    </a:p>
                  </a:txBody>
                  <a:tcPr/>
                </a:tc>
              </a:tr>
              <a:tr h="395686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0.05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18</a:t>
                      </a:r>
                      <a:endParaRPr 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0.05</a:t>
                      </a:r>
                      <a:endParaRPr lang="en-US" dirty="0"/>
                    </a:p>
                  </a:txBody>
                  <a:tcPr/>
                </a:tc>
              </a:tr>
              <a:tr h="395686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9</a:t>
                      </a:r>
                      <a:endParaRPr 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0.05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19</a:t>
                      </a:r>
                      <a:endParaRPr 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0.05</a:t>
                      </a:r>
                      <a:endParaRPr lang="en-US" dirty="0"/>
                    </a:p>
                  </a:txBody>
                  <a:tcPr/>
                </a:tc>
              </a:tr>
              <a:tr h="395686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0.05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20</a:t>
                      </a:r>
                      <a:endParaRPr 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0.05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4202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Estimating probability distributions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31991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We usually don’t know the true underlying distribution!  But we can observe things that </a:t>
            </a:r>
            <a:r>
              <a:rPr lang="en-US" u="sng" dirty="0" smtClean="0"/>
              <a:t>actually happen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3003804" y="3459225"/>
            <a:ext cx="6184392" cy="16308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3200" b="1" dirty="0" smtClean="0"/>
              <a:t>How would you try to estimate a </a:t>
            </a:r>
            <a:r>
              <a:rPr lang="en-US" sz="3200" b="1" smtClean="0"/>
              <a:t>probability distribution?</a:t>
            </a:r>
          </a:p>
          <a:p>
            <a:pPr marL="0" indent="0" algn="ctr">
              <a:buFont typeface="Arial"/>
              <a:buNone/>
            </a:pPr>
            <a:r>
              <a:rPr lang="en-US" sz="3200" b="1" dirty="0" smtClean="0"/>
              <a:t>Try to think of at least 2 ways.</a:t>
            </a:r>
            <a:endParaRPr lang="en-US" sz="3200" b="1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2568702" y="5556377"/>
            <a:ext cx="7054596" cy="8992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i="1" dirty="0" smtClean="0"/>
              <a:t>Hint: think about Reinforcement Learning!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948267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187B05F9-84A9-B047-A346-68DB6A5C69F0}" vid="{D4853D83-D962-D44A-AB1D-3B1A9DED533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20731</TotalTime>
  <Words>3249</Words>
  <Application>Microsoft Macintosh PowerPoint</Application>
  <PresentationFormat>Widescreen</PresentationFormat>
  <Paragraphs>962</Paragraphs>
  <Slides>52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8" baseType="lpstr">
      <vt:lpstr>Calibri</vt:lpstr>
      <vt:lpstr>Calibri Light</vt:lpstr>
      <vt:lpstr>Cambria Math</vt:lpstr>
      <vt:lpstr>Wingdings</vt:lpstr>
      <vt:lpstr>Arial</vt:lpstr>
      <vt:lpstr>Office Theme</vt:lpstr>
      <vt:lpstr>PowerPoint Presentation</vt:lpstr>
      <vt:lpstr>PowerPoint Presentation</vt:lpstr>
      <vt:lpstr>From last time: on-policy vs off-policy</vt:lpstr>
      <vt:lpstr>Today’s learning goals</vt:lpstr>
      <vt:lpstr>What is probability?</vt:lpstr>
      <vt:lpstr>Properties of probability</vt:lpstr>
      <vt:lpstr>Random variables</vt:lpstr>
      <vt:lpstr>Probability tables</vt:lpstr>
      <vt:lpstr>Estimating probability distributions</vt:lpstr>
      <vt:lpstr>Estimating probability distributions</vt:lpstr>
      <vt:lpstr>Count and divide</vt:lpstr>
      <vt:lpstr>Count and divide</vt:lpstr>
      <vt:lpstr>Count and divide</vt:lpstr>
      <vt:lpstr>Count and divide</vt:lpstr>
      <vt:lpstr>Count and divide</vt:lpstr>
      <vt:lpstr>Law of Large Numbers</vt:lpstr>
      <vt:lpstr>Example: rolling a 20-sided die</vt:lpstr>
      <vt:lpstr>Example: rolling a 20-sided die</vt:lpstr>
      <vt:lpstr>Example: rolling a 20-sided die</vt:lpstr>
      <vt:lpstr>Example: rolling a 20-sided die</vt:lpstr>
      <vt:lpstr>Example: rolling a 20-sided die</vt:lpstr>
      <vt:lpstr>Example: rolling a 20-sided die</vt:lpstr>
      <vt:lpstr>Example: rolling a 20-sided die</vt:lpstr>
      <vt:lpstr>Example: rolling a 20-sided die</vt:lpstr>
      <vt:lpstr>Detour: Linking back to RL</vt:lpstr>
      <vt:lpstr>Q value updates with 10 observations</vt:lpstr>
      <vt:lpstr>Q value updates with 10 observations</vt:lpstr>
      <vt:lpstr>Q value updates with 30 observations</vt:lpstr>
      <vt:lpstr>Q value updates with 30 observations</vt:lpstr>
      <vt:lpstr>Noisy Q value updates with 10 observations</vt:lpstr>
      <vt:lpstr>Noisy Q value updates with 30 observations</vt:lpstr>
      <vt:lpstr>Joint probability</vt:lpstr>
      <vt:lpstr>Joint probability tables</vt:lpstr>
      <vt:lpstr>Joint probability tables</vt:lpstr>
      <vt:lpstr>Marginalization</vt:lpstr>
      <vt:lpstr>Marginalization</vt:lpstr>
      <vt:lpstr>Marginalization</vt:lpstr>
      <vt:lpstr>Conditional probability</vt:lpstr>
      <vt:lpstr>Conditional probability</vt:lpstr>
      <vt:lpstr>Conditional probability tables</vt:lpstr>
      <vt:lpstr>Conditional probability tables</vt:lpstr>
      <vt:lpstr>Aside: Normalization</vt:lpstr>
      <vt:lpstr>Great! Now what?</vt:lpstr>
      <vt:lpstr>From conditional to joint probability</vt:lpstr>
      <vt:lpstr>The Product Rule</vt:lpstr>
      <vt:lpstr>The Chain Rule (for probability)</vt:lpstr>
      <vt:lpstr>Working with conditional probability</vt:lpstr>
      <vt:lpstr>Working with conditional probability</vt:lpstr>
      <vt:lpstr>Bayes’ Rule</vt:lpstr>
      <vt:lpstr>Working with conditional probability</vt:lpstr>
      <vt:lpstr>Recap exercise</vt:lpstr>
      <vt:lpstr>Next time</vt:lpstr>
    </vt:vector>
  </TitlesOfParts>
  <Company/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3521: Intro to Artificial Intelligence</dc:title>
  <dc:creator>Newman-Griffis, Denis R.</dc:creator>
  <cp:lastModifiedBy>Newman-Griffis, Denis R.</cp:lastModifiedBy>
  <cp:revision>648</cp:revision>
  <cp:lastPrinted>2017-09-12T18:41:39Z</cp:lastPrinted>
  <dcterms:created xsi:type="dcterms:W3CDTF">2017-08-18T18:18:42Z</dcterms:created>
  <dcterms:modified xsi:type="dcterms:W3CDTF">2017-10-20T01:45:00Z</dcterms:modified>
</cp:coreProperties>
</file>